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71" r:id="rId1"/>
    <p:sldMasterId id="2147483983" r:id="rId2"/>
    <p:sldMasterId id="2147483996" r:id="rId3"/>
    <p:sldMasterId id="2147484009" r:id="rId4"/>
    <p:sldMasterId id="2147484022" r:id="rId5"/>
    <p:sldMasterId id="2147484035" r:id="rId6"/>
  </p:sldMasterIdLst>
  <p:notesMasterIdLst>
    <p:notesMasterId r:id="rId40"/>
  </p:notesMasterIdLst>
  <p:sldIdLst>
    <p:sldId id="256" r:id="rId7"/>
    <p:sldId id="405" r:id="rId8"/>
    <p:sldId id="406" r:id="rId9"/>
    <p:sldId id="407" r:id="rId10"/>
    <p:sldId id="408" r:id="rId11"/>
    <p:sldId id="409" r:id="rId12"/>
    <p:sldId id="411" r:id="rId13"/>
    <p:sldId id="382" r:id="rId14"/>
    <p:sldId id="383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99" r:id="rId25"/>
    <p:sldId id="400" r:id="rId26"/>
    <p:sldId id="401" r:id="rId27"/>
    <p:sldId id="402" r:id="rId28"/>
    <p:sldId id="403" r:id="rId29"/>
    <p:sldId id="404" r:id="rId30"/>
    <p:sldId id="379" r:id="rId31"/>
    <p:sldId id="373" r:id="rId32"/>
    <p:sldId id="374" r:id="rId33"/>
    <p:sldId id="375" r:id="rId34"/>
    <p:sldId id="380" r:id="rId35"/>
    <p:sldId id="381" r:id="rId36"/>
    <p:sldId id="376" r:id="rId37"/>
    <p:sldId id="377" r:id="rId38"/>
    <p:sldId id="398" r:id="rId39"/>
  </p:sldIdLst>
  <p:sldSz cx="12192000" cy="6858000"/>
  <p:notesSz cx="6797675" cy="9926638"/>
  <p:defaultTextStyle>
    <a:defPPr>
      <a:defRPr lang="en-US"/>
    </a:defPPr>
    <a:lvl1pPr marL="0" algn="l" defTabSz="4566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627" algn="l" defTabSz="4566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312" algn="l" defTabSz="4566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9968" algn="l" defTabSz="4566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6624" algn="l" defTabSz="4566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3310" algn="l" defTabSz="4566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9934" algn="l" defTabSz="4566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6560" algn="l" defTabSz="4566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3187" algn="l" defTabSz="4566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3" autoAdjust="0"/>
    <p:restoredTop sz="91241" autoAdjust="0"/>
  </p:normalViewPr>
  <p:slideViewPr>
    <p:cSldViewPr snapToGrid="0">
      <p:cViewPr>
        <p:scale>
          <a:sx n="110" d="100"/>
          <a:sy n="110" d="100"/>
        </p:scale>
        <p:origin x="-546" y="-2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6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436-ФЗ</c:v>
                </c:pt>
                <c:pt idx="1">
                  <c:v>ст. 31 Закона о СМИ</c:v>
                </c:pt>
                <c:pt idx="2">
                  <c:v>ст. 27 Закона о СМИ</c:v>
                </c:pt>
                <c:pt idx="3">
                  <c:v>77-ФЗ</c:v>
                </c:pt>
                <c:pt idx="4">
                  <c:v>ст. 4 Закона о СМИ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Val val="1"/>
        </c:dLbls>
        <c:overlap val="-25"/>
        <c:axId val="117775744"/>
        <c:axId val="117818496"/>
      </c:barChart>
      <c:catAx>
        <c:axId val="11777574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818496"/>
        <c:crosses val="autoZero"/>
        <c:auto val="1"/>
        <c:lblAlgn val="ctr"/>
        <c:lblOffset val="100"/>
      </c:catAx>
      <c:valAx>
        <c:axId val="11781849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177757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DE511-FD99-4ED9-89FB-A12D1BE2C61E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EF22A-4F31-4CC8-AD9A-1D77D506D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4308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27" algn="l" defTabSz="913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312" algn="l" defTabSz="913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968" algn="l" defTabSz="913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624" algn="l" defTabSz="913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10" algn="l" defTabSz="913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934" algn="l" defTabSz="913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560" algn="l" defTabSz="913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187" algn="l" defTabSz="913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F92A8-7E5C-48FF-B46A-2A2AF91FDED0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8987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F92A8-7E5C-48FF-B46A-2A2AF91FDED0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8987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8FB009-C6EF-4C90-BB1A-CF3C46DADFF9}" type="slidenum">
              <a:rPr lang="ru-RU" altLang="ru-RU" smtClean="0">
                <a:solidFill>
                  <a:srgbClr val="000000"/>
                </a:solidFill>
              </a:rPr>
              <a:pPr/>
              <a:t>26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AF73AE-36D6-4C4E-A1EB-FD878DFC8B07}" type="slidenum">
              <a:rPr lang="ru-RU" altLang="ru-RU" smtClean="0">
                <a:solidFill>
                  <a:srgbClr val="000000"/>
                </a:solidFill>
              </a:rPr>
              <a:pPr/>
              <a:t>27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03BA17-3548-4F3C-A4F7-06655FE589F9}" type="slidenum">
              <a:rPr lang="ru-RU" altLang="ru-RU" smtClean="0">
                <a:solidFill>
                  <a:srgbClr val="000000"/>
                </a:solidFill>
              </a:rPr>
              <a:pPr/>
              <a:t>28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00A9CE-C7CB-4ADA-B2B2-71CF534E0622}" type="slidenum">
              <a:rPr lang="ru-RU" altLang="ru-RU" smtClean="0">
                <a:solidFill>
                  <a:srgbClr val="000000"/>
                </a:solidFill>
              </a:rPr>
              <a:pPr/>
              <a:t>32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627" indent="0" algn="ctr">
              <a:buNone/>
              <a:defRPr sz="2000"/>
            </a:lvl2pPr>
            <a:lvl3pPr marL="913312" indent="0" algn="ctr">
              <a:buNone/>
              <a:defRPr sz="1900"/>
            </a:lvl3pPr>
            <a:lvl4pPr marL="1369968" indent="0" algn="ctr">
              <a:buNone/>
              <a:defRPr sz="1600"/>
            </a:lvl4pPr>
            <a:lvl5pPr marL="1826624" indent="0" algn="ctr">
              <a:buNone/>
              <a:defRPr sz="1600"/>
            </a:lvl5pPr>
            <a:lvl6pPr marL="2283310" indent="0" algn="ctr">
              <a:buNone/>
              <a:defRPr sz="1600"/>
            </a:lvl6pPr>
            <a:lvl7pPr marL="2739934" indent="0" algn="ctr">
              <a:buNone/>
              <a:defRPr sz="1600"/>
            </a:lvl7pPr>
            <a:lvl8pPr marL="3196560" indent="0" algn="ctr">
              <a:buNone/>
              <a:defRPr sz="1600"/>
            </a:lvl8pPr>
            <a:lvl9pPr marL="3653187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pPr/>
              <a:t>12/5/2022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695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pPr/>
              <a:t>12/5/2022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5140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89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89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pPr/>
              <a:t>12/5/2022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8148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9736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827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4318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32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910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875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8591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6445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pPr/>
              <a:t>12/5/2022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7853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2127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262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2609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38935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6218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7166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8675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094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84074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8361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0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6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3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9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6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9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6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31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pPr/>
              <a:t>12/5/2022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56406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41050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81469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82373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49599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21922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00396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4836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27951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26244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263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pPr/>
              <a:t>12/5/2022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02043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2002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18380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3772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35511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06497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1846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08306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481260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13165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34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27" indent="0">
              <a:buNone/>
              <a:defRPr sz="2000" b="1"/>
            </a:lvl2pPr>
            <a:lvl3pPr marL="913312" indent="0">
              <a:buNone/>
              <a:defRPr sz="1900" b="1"/>
            </a:lvl3pPr>
            <a:lvl4pPr marL="1369968" indent="0">
              <a:buNone/>
              <a:defRPr sz="1600" b="1"/>
            </a:lvl4pPr>
            <a:lvl5pPr marL="1826624" indent="0">
              <a:buNone/>
              <a:defRPr sz="1600" b="1"/>
            </a:lvl5pPr>
            <a:lvl6pPr marL="2283310" indent="0">
              <a:buNone/>
              <a:defRPr sz="1600" b="1"/>
            </a:lvl6pPr>
            <a:lvl7pPr marL="2739934" indent="0">
              <a:buNone/>
              <a:defRPr sz="1600" b="1"/>
            </a:lvl7pPr>
            <a:lvl8pPr marL="3196560" indent="0">
              <a:buNone/>
              <a:defRPr sz="1600" b="1"/>
            </a:lvl8pPr>
            <a:lvl9pPr marL="365318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27" indent="0">
              <a:buNone/>
              <a:defRPr sz="2000" b="1"/>
            </a:lvl2pPr>
            <a:lvl3pPr marL="913312" indent="0">
              <a:buNone/>
              <a:defRPr sz="1900" b="1"/>
            </a:lvl3pPr>
            <a:lvl4pPr marL="1369968" indent="0">
              <a:buNone/>
              <a:defRPr sz="1600" b="1"/>
            </a:lvl4pPr>
            <a:lvl5pPr marL="1826624" indent="0">
              <a:buNone/>
              <a:defRPr sz="1600" b="1"/>
            </a:lvl5pPr>
            <a:lvl6pPr marL="2283310" indent="0">
              <a:buNone/>
              <a:defRPr sz="1600" b="1"/>
            </a:lvl6pPr>
            <a:lvl7pPr marL="2739934" indent="0">
              <a:buNone/>
              <a:defRPr sz="1600" b="1"/>
            </a:lvl7pPr>
            <a:lvl8pPr marL="3196560" indent="0">
              <a:buNone/>
              <a:defRPr sz="1600" b="1"/>
            </a:lvl8pPr>
            <a:lvl9pPr marL="365318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pPr/>
              <a:t>12/5/2022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51822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87860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34705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5388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5131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25507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98023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72978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62994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32579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1001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pPr/>
              <a:t>12/5/2022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63830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28581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79134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38379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18747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1643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83657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22368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25177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3189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098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pPr/>
              <a:t>12/5/2022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75553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58872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4926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8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627" indent="0">
              <a:buNone/>
              <a:defRPr sz="1500"/>
            </a:lvl2pPr>
            <a:lvl3pPr marL="913312" indent="0">
              <a:buNone/>
              <a:defRPr sz="1200"/>
            </a:lvl3pPr>
            <a:lvl4pPr marL="1369968" indent="0">
              <a:buNone/>
              <a:defRPr sz="1100"/>
            </a:lvl4pPr>
            <a:lvl5pPr marL="1826624" indent="0">
              <a:buNone/>
              <a:defRPr sz="1100"/>
            </a:lvl5pPr>
            <a:lvl6pPr marL="2283310" indent="0">
              <a:buNone/>
              <a:defRPr sz="1100"/>
            </a:lvl6pPr>
            <a:lvl7pPr marL="2739934" indent="0">
              <a:buNone/>
              <a:defRPr sz="1100"/>
            </a:lvl7pPr>
            <a:lvl8pPr marL="3196560" indent="0">
              <a:buNone/>
              <a:defRPr sz="1100"/>
            </a:lvl8pPr>
            <a:lvl9pPr marL="365318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pPr/>
              <a:t>12/5/2022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860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8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627" indent="0">
              <a:buNone/>
              <a:defRPr sz="2800"/>
            </a:lvl2pPr>
            <a:lvl3pPr marL="913312" indent="0">
              <a:buNone/>
              <a:defRPr sz="2400"/>
            </a:lvl3pPr>
            <a:lvl4pPr marL="1369968" indent="0">
              <a:buNone/>
              <a:defRPr sz="2000"/>
            </a:lvl4pPr>
            <a:lvl5pPr marL="1826624" indent="0">
              <a:buNone/>
              <a:defRPr sz="2000"/>
            </a:lvl5pPr>
            <a:lvl6pPr marL="2283310" indent="0">
              <a:buNone/>
              <a:defRPr sz="2000"/>
            </a:lvl6pPr>
            <a:lvl7pPr marL="2739934" indent="0">
              <a:buNone/>
              <a:defRPr sz="2000"/>
            </a:lvl7pPr>
            <a:lvl8pPr marL="3196560" indent="0">
              <a:buNone/>
              <a:defRPr sz="2000"/>
            </a:lvl8pPr>
            <a:lvl9pPr marL="3653187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627" indent="0">
              <a:buNone/>
              <a:defRPr sz="1500"/>
            </a:lvl2pPr>
            <a:lvl3pPr marL="913312" indent="0">
              <a:buNone/>
              <a:defRPr sz="1200"/>
            </a:lvl3pPr>
            <a:lvl4pPr marL="1369968" indent="0">
              <a:buNone/>
              <a:defRPr sz="1100"/>
            </a:lvl4pPr>
            <a:lvl5pPr marL="1826624" indent="0">
              <a:buNone/>
              <a:defRPr sz="1100"/>
            </a:lvl5pPr>
            <a:lvl6pPr marL="2283310" indent="0">
              <a:buNone/>
              <a:defRPr sz="1100"/>
            </a:lvl6pPr>
            <a:lvl7pPr marL="2739934" indent="0">
              <a:buNone/>
              <a:defRPr sz="1100"/>
            </a:lvl7pPr>
            <a:lvl8pPr marL="3196560" indent="0">
              <a:buNone/>
              <a:defRPr sz="1100"/>
            </a:lvl8pPr>
            <a:lvl9pPr marL="365318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pPr/>
              <a:t>12/5/2022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943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44" tIns="45718" rIns="91344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44" tIns="45718" rIns="91344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44" tIns="45718" rIns="9134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12/5/2022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44" tIns="45718" rIns="9134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44" tIns="45718" rIns="91344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96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l" defTabSz="91331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44" indent="-228344" algn="l" defTabSz="91331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030" indent="-228344" algn="l" defTabSz="913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654" indent="-228344" algn="l" defTabSz="913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80" indent="-228344" algn="l" defTabSz="913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907" indent="-228344" algn="l" defTabSz="913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592" indent="-228344" algn="l" defTabSz="913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48" indent="-228344" algn="l" defTabSz="913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904" indent="-228344" algn="l" defTabSz="913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90" indent="-228344" algn="l" defTabSz="913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3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27" algn="l" defTabSz="9133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12" algn="l" defTabSz="9133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68" algn="l" defTabSz="9133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24" algn="l" defTabSz="9133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10" algn="l" defTabSz="9133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34" algn="l" defTabSz="9133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60" algn="l" defTabSz="9133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187" algn="l" defTabSz="9133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2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77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891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65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E838A40-3335-4F5E-96A9-ACD728A7D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AFCD382-9BF6-472E-A1B1-56A065541B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958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  <p:sldLayoutId id="214748404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eais.rkn.gov.ru/feedback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1352" y="293777"/>
            <a:ext cx="8744989" cy="677107"/>
          </a:xfrm>
          <a:prstGeom prst="rect">
            <a:avLst/>
          </a:prstGeom>
          <a:noFill/>
        </p:spPr>
        <p:txBody>
          <a:bodyPr wrap="square" lIns="91344" tIns="45718" rIns="91344" bIns="45718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Роскомнадзора по Хабаровскому краю, Сахалинской области и Еврейской автономной области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РКН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181103"/>
            <a:ext cx="12192000" cy="5676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42980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995872" y="6333563"/>
            <a:ext cx="2844800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21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sz="27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5122" name="Picture 2" descr="F:\Семинара для вещателей\Возрастные-ограничен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288" y="1988827"/>
            <a:ext cx="4942556" cy="3518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346699" y="1977514"/>
            <a:ext cx="6574368" cy="303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Знак информационной продукции - графическое и (или) текстовое обозначение информационной продукции в соответствии с классификацией информационной продукции, предусмотренной частью 3 статьи 6 настоящего Федерального закона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706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995872" y="6333563"/>
            <a:ext cx="2844800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21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11</a:t>
            </a:fld>
            <a:endParaRPr lang="ru-RU" sz="27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675502" y="0"/>
            <a:ext cx="10725665" cy="1143000"/>
          </a:xfrm>
        </p:spPr>
        <p:txBody>
          <a:bodyPr>
            <a:normAutofit/>
          </a:bodyPr>
          <a:lstStyle/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Требования к распространению посредством телевизионного вещания: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3969" y="1238967"/>
            <a:ext cx="4321257" cy="4514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21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демонстрация ЗИП </a:t>
            </a:r>
            <a:r>
              <a:rPr lang="ru-RU" sz="21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углу кадра</a:t>
            </a: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599" y="1843372"/>
            <a:ext cx="3298092" cy="4514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21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ЗИП ≥ логотип телеканала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63348" y="1280571"/>
            <a:ext cx="3313723" cy="14157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Продолжительность демонстрации ЗИП должна составлять </a:t>
            </a:r>
            <a:r>
              <a:rPr lang="ru-RU" sz="21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менее 8 секунд</a:t>
            </a:r>
            <a:endParaRPr lang="ru-RU" sz="21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272" y="2392874"/>
            <a:ext cx="4064327" cy="7694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21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ЗИП </a:t>
            </a:r>
            <a:r>
              <a:rPr lang="ru-RU" sz="21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может</a:t>
            </a:r>
            <a:r>
              <a:rPr lang="ru-RU" sz="21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накладываться на логотип телеканала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0755" y="4857569"/>
            <a:ext cx="10894647" cy="17389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indent="601118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Трансляция в эфире без предварительной записи</a:t>
            </a:r>
            <a:r>
              <a:rPr lang="ru-RU" sz="21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также каждое возобновление их трансляции (после прерывания рекламой и (или) иной информацией) </a:t>
            </a:r>
            <a:r>
              <a:rPr lang="ru-RU" sz="21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допускается без 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демонстрации ЗИП.</a:t>
            </a:r>
          </a:p>
          <a:p>
            <a:pPr indent="601118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Информационная продукция, имеющая значительную историческую, художественную или иную культурную ценность для общества</a:t>
            </a:r>
            <a:endParaRPr lang="ru-RU" sz="2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3967" y="3318933"/>
            <a:ext cx="7330831" cy="14157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21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ЗИП демонстрируется </a:t>
            </a:r>
            <a:r>
              <a:rPr lang="ru-RU" sz="21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начале трансляции</a:t>
            </a:r>
            <a:r>
              <a:rPr lang="ru-RU" sz="21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каждой новой телепрограммы, телепередачи, а также при каждом возобновлении их трансляции (после прерывания рекламой и (или) иной информацией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65479" y="2912531"/>
            <a:ext cx="3532555" cy="17645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ЗИП в программах телепередач должен соответствовать ЗИП, размещенному вещателем при телевещании</a:t>
            </a:r>
            <a:endParaRPr lang="ru-RU" sz="21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706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995872" y="6333563"/>
            <a:ext cx="2844800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21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12</a:t>
            </a:fld>
            <a:endParaRPr lang="ru-RU" sz="27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13269" y="1472477"/>
            <a:ext cx="9855089" cy="427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До начала демонстрации посредством зрелищного мероприятия информационной продукции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ей присваивается знак информационной продукции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 В случае демонстрации нескольких видов информационной продукции для детей разных возрастных категорий указанный знак должен соответствовать информационной продукции для детей старшей возрастной категории. Указанный знак размещается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на афишах и иных объявлениях о проведении зрелищного мероприятия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а также на входных билетах, приглашениях и иных документах, предоставляющих право его посещения.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751706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995872" y="6333563"/>
            <a:ext cx="2844800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21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13</a:t>
            </a:fld>
            <a:endParaRPr lang="ru-RU" sz="27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 descr="\\10.73.0.16\Public\ОБМЕН\ОМК (общая папка)\ОБМЕН\Документы 2022\Профилактика\Вебинар декабрь\436\Мой герой без ЗИП обреза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40101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51706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995872" y="6333563"/>
            <a:ext cx="2844800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21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14</a:t>
            </a:fld>
            <a:endParaRPr lang="ru-RU" sz="27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\\10.73.0.16\Public\ОБМЕН\ОМК (общая папка)\ОБМЕН\Документы 2022\Профилактика\Вебинар декабрь\436\ЖГТ 12+ обреза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027" name="Picture 3" descr="F:\Центр компетенции\Хабаровск декабрь\ЖГ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024" y="0"/>
            <a:ext cx="8839200" cy="5795467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406901" y="3467100"/>
            <a:ext cx="22733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378069" y="3092279"/>
            <a:ext cx="22733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51706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1492" y="0"/>
            <a:ext cx="109728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Требования к распространению посредством радиовещания: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9004455"/>
              </p:ext>
            </p:extLst>
          </p:nvPr>
        </p:nvGraphicFramePr>
        <p:xfrm>
          <a:off x="622301" y="1320891"/>
          <a:ext cx="11137900" cy="538470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473700"/>
                <a:gridCol w="5664200"/>
              </a:tblGrid>
              <a:tr h="1747520">
                <a:tc>
                  <a:txBody>
                    <a:bodyPr/>
                    <a:lstStyle/>
                    <a:p>
                      <a:pPr algn="ctr"/>
                      <a:r>
                        <a:rPr lang="ru-RU" sz="21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Сопровождение сообщением об ограничении распространения среди детей посредством радиовещания информационной продукции, содержащей негативную информацию</a:t>
                      </a:r>
                    </a:p>
                  </a:txBody>
                  <a:tcPr marL="162560" marR="162560" marT="60960" marB="60960" anchor="ctr"/>
                </a:tc>
                <a:tc>
                  <a:txBody>
                    <a:bodyPr/>
                    <a:lstStyle/>
                    <a:p>
                      <a:pPr marL="268288" indent="-268288" algn="ctr">
                        <a:buFont typeface="Calibri" pitchFamily="34" charset="0"/>
                        <a:buChar char="–"/>
                      </a:pPr>
                      <a:r>
                        <a:rPr lang="ru-RU" sz="24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 реже 4 раз в сутки при непрерывном вещании</a:t>
                      </a:r>
                    </a:p>
                    <a:p>
                      <a:pPr marL="268288" indent="-268288" algn="ctr">
                        <a:buFont typeface="Calibri" pitchFamily="34" charset="0"/>
                        <a:buChar char="–"/>
                      </a:pPr>
                      <a:r>
                        <a:rPr lang="ru-RU" sz="24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каждом выходе в эфир радиопрограммы</a:t>
                      </a:r>
                      <a:endParaRPr lang="ru-RU" sz="2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560" marR="162560" marT="60960" marB="60960" anchor="ctr"/>
                </a:tc>
              </a:tr>
              <a:tr h="629829">
                <a:tc>
                  <a:txBody>
                    <a:bodyPr/>
                    <a:lstStyle/>
                    <a:p>
                      <a:pPr algn="ctr"/>
                      <a:r>
                        <a:rPr lang="ru-RU" sz="2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Сообщение об</a:t>
                      </a:r>
                      <a:r>
                        <a:rPr lang="ru-RU" sz="21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ограничении 16+ и 18+</a:t>
                      </a:r>
                      <a:endParaRPr lang="ru-RU" sz="21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560" marR="162560" marT="60960" marB="60960" anchor="ctr"/>
                </a:tc>
                <a:tc>
                  <a:txBody>
                    <a:bodyPr/>
                    <a:lstStyle/>
                    <a:p>
                      <a:pPr marL="268288" indent="-268288" algn="ctr">
                        <a:buFont typeface="Calibri" pitchFamily="34" charset="0"/>
                        <a:buNone/>
                      </a:pPr>
                      <a:r>
                        <a:rPr lang="ru-RU" sz="24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2400" b="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начале трансляции радиопередачи</a:t>
                      </a:r>
                      <a:endParaRPr lang="ru-RU" sz="2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560" marR="162560" marT="60960" marB="60960" anchor="ctr"/>
                </a:tc>
              </a:tr>
              <a:tr h="1422400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Наложение </a:t>
                      </a:r>
                      <a:r>
                        <a:rPr lang="ru-RU" sz="2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сообщения об ограничении</a:t>
                      </a:r>
                    </a:p>
                    <a:p>
                      <a:pPr algn="ctr"/>
                      <a:r>
                        <a:rPr lang="ru-RU" sz="2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 иные звуковые сообщения, препятствующие восприятию предупреждения</a:t>
                      </a:r>
                      <a:endParaRPr lang="ru-RU" sz="21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560" marR="1625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Запрещено</a:t>
                      </a:r>
                      <a:endParaRPr lang="ru-RU" sz="2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560" marR="162560" marT="60960" marB="60960" anchor="ctr"/>
                </a:tc>
              </a:tr>
              <a:tr h="1584960">
                <a:tc>
                  <a:txBody>
                    <a:bodyPr/>
                    <a:lstStyle/>
                    <a:p>
                      <a:pPr algn="ctr"/>
                      <a:r>
                        <a:rPr lang="ru-RU" sz="2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Основание для сопровождения радиопередачи ЗИП</a:t>
                      </a:r>
                      <a:endParaRPr lang="ru-RU" sz="21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560" marR="162560" marT="60960" marB="60960" anchor="ctr"/>
                </a:tc>
                <a:tc>
                  <a:txBody>
                    <a:bodyPr/>
                    <a:lstStyle/>
                    <a:p>
                      <a:pPr marL="268288" indent="-268288" algn="ctr">
                        <a:buFont typeface="Calibri" pitchFamily="34" charset="0"/>
                        <a:buChar char="–"/>
                      </a:pPr>
                      <a:r>
                        <a:rPr lang="ru-RU" sz="24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Классификация информационной продукции</a:t>
                      </a:r>
                      <a:r>
                        <a:rPr lang="ru-RU" sz="2400" b="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вещателем</a:t>
                      </a:r>
                    </a:p>
                    <a:p>
                      <a:pPr marL="268288" indent="-268288" algn="ctr">
                        <a:buFont typeface="Calibri" pitchFamily="34" charset="0"/>
                        <a:buChar char="–"/>
                      </a:pPr>
                      <a:r>
                        <a:rPr lang="ru-RU" sz="24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Указание производителем в сопроводительных документах</a:t>
                      </a:r>
                      <a:endParaRPr lang="ru-RU" sz="2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560" marR="162560" marT="60960" marB="60960" anchor="ctr"/>
                </a:tc>
              </a:tr>
            </a:tbl>
          </a:graphicData>
        </a:graphic>
      </p:graphicFrame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8955273" y="6217411"/>
            <a:ext cx="2844800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21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15</a:t>
            </a:fld>
            <a:endParaRPr lang="ru-RU" sz="27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2018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298478" y="1301269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Дополнительные требования к распространению информационной продукции посредством теле- и радиовещания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2092" y="2686925"/>
            <a:ext cx="11188460" cy="233909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Информационная продукция,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запрещенная для распространения среди детей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18+), не подлежит распространению посредством теле- и радиовещания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4 часов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 23 часов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местному времени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за исключением теле- и радиопрограмм, теле- и радиопередач, доступ к просмотру или прослушиванию которых осуществляется исключительно на платной основе с применением декодирующих технических устройств и с соблюдением требований частей 3 и 4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статьи 13 436-ФЗ.</a:t>
            </a:r>
          </a:p>
        </p:txBody>
      </p:sp>
    </p:spTree>
    <p:extLst>
      <p:ext uri="{BB962C8B-B14F-4D97-AF65-F5344CB8AC3E}">
        <p14:creationId xmlns:p14="http://schemas.microsoft.com/office/powerpoint/2010/main" xmlns="" val="751706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287846" y="1342459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Дополнительные требования к распространению информационной продукции посредством теле- и радиовещания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95866" y="2832972"/>
            <a:ext cx="7494119" cy="289309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Информационная продукция, содержащая информацию, предусмотренную пунктами 4 и 5 статьи 10 Федерального закона №436-ФЗ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подлежит распространению посредством теле- и радиовещания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7 часов до 21 часа по местному времени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за исключением теле- и радиопрограмм, теле- и радиопередач, доступ к просмотру или прослушиванию которых осуществляется исключительно на платной основе с применением декодирующих технических устройств и с соблюдением требований частей 3 и 4 статьи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13 436-ФЗ.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289986" y="2600059"/>
            <a:ext cx="3614468" cy="2118590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/>
              </a:rPr>
              <a:t>Отдельные </a:t>
            </a:r>
            <a:r>
              <a:rPr lang="ru-RU" sz="1200" dirty="0">
                <a:solidFill>
                  <a:schemeClr val="tx1"/>
                </a:solidFill>
                <a:latin typeface="Times New Roman"/>
              </a:rPr>
              <a:t>бранные слова и (или) выражения, не относящиеся к нецензурной брани;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/>
              </a:rPr>
              <a:t>Не </a:t>
            </a:r>
            <a:r>
              <a:rPr lang="ru-RU" sz="1200" dirty="0">
                <a:solidFill>
                  <a:schemeClr val="tx1"/>
                </a:solidFill>
                <a:latin typeface="Times New Roman"/>
              </a:rPr>
              <a:t>эксплуатирующие интереса к сексу и не носящие оскорбительного характера изображение или описание половых отношений между мужчиной и женщиной, за исключением изображения или описания действий сексуального характера.</a:t>
            </a:r>
          </a:p>
        </p:txBody>
      </p:sp>
    </p:spTree>
    <p:extLst>
      <p:ext uri="{BB962C8B-B14F-4D97-AF65-F5344CB8AC3E}">
        <p14:creationId xmlns:p14="http://schemas.microsoft.com/office/powerpoint/2010/main" xmlns="" val="751706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8955273" y="6217411"/>
            <a:ext cx="2844800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21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18</a:t>
            </a:fld>
            <a:endParaRPr lang="ru-RU" sz="27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8667" y="850899"/>
            <a:ext cx="3917951" cy="515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6100" y="1253656"/>
            <a:ext cx="7137400" cy="129265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Нарушение установленного порядка распространения среди детей продукции средства массовой информации, содержащей информацию, причиняющую вред их здоровью и (или) развитию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7192" y="2652078"/>
            <a:ext cx="675217" cy="658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37398" y="3309877"/>
            <a:ext cx="2751068" cy="415494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ч. 2 ст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13.21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КоАП РФ 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7192" y="3944238"/>
            <a:ext cx="675217" cy="64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6100" y="4559301"/>
            <a:ext cx="6832600" cy="129265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наложение административного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штрафа: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граждан в размере 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2 000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3 000 рублей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должностных лиц - 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5 000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20 000 рублей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юридических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лиц - 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20 000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200 000 рублей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2018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3836" y="2141838"/>
            <a:ext cx="9534699" cy="3259645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Основные требования Федерального закона от 29.12.1994 № 77-ФЗ 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«Об обязательном экземпляре документов», предъявляемые к редакциям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телерадиоканалов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5912" y="293777"/>
            <a:ext cx="8744989" cy="677107"/>
          </a:xfrm>
          <a:prstGeom prst="rect">
            <a:avLst/>
          </a:prstGeom>
          <a:noFill/>
        </p:spPr>
        <p:txBody>
          <a:bodyPr wrap="square" lIns="91344" tIns="45718" rIns="91344" bIns="45718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Роскомнадзора по Хабаровскому краю, Сахалинской области и Еврейской автономной области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700130" y="5071730"/>
            <a:ext cx="7400260" cy="988828"/>
          </a:xfrm>
          <a:prstGeom prst="rect">
            <a:avLst/>
          </a:prstGeom>
        </p:spPr>
        <p:txBody>
          <a:bodyPr vert="horz" lIns="91344" tIns="45718" rIns="91344" bIns="45718" numCol="1" rtlCol="0" anchor="b">
            <a:noAutofit/>
          </a:bodyPr>
          <a:lstStyle>
            <a:lvl1pPr algn="ctr" defTabSz="91331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980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1089" y="135345"/>
            <a:ext cx="904392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0"/>
            <a:r>
              <a:rPr lang="ru-RU" sz="2400" b="1" dirty="0">
                <a:solidFill>
                  <a:srgbClr val="3C1E78"/>
                </a:solidFill>
                <a:latin typeface="Arial Narrow" panose="020B0606020202030204" pitchFamily="34" charset="0"/>
              </a:rPr>
              <a:t>ЕДИНЫЙ РЕЕСТР ЗАПРЕЩЕННОЙ ИНФОРМАЦИИ</a:t>
            </a:r>
          </a:p>
          <a:p>
            <a:pPr defTabSz="0"/>
            <a:r>
              <a:rPr lang="ru-RU" sz="2400" dirty="0">
                <a:solidFill>
                  <a:srgbClr val="3C1E78"/>
                </a:solidFill>
                <a:latin typeface="Arial Narrow" panose="020B0606020202030204" pitchFamily="34" charset="0"/>
              </a:rPr>
              <a:t>СТАТЬИ 15.1, 15.1-1, 15.1-2 ФЕДЕРАЛЬНОГО ЗАКОНА № 149-ФЗ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2498" y="1326853"/>
            <a:ext cx="2024547" cy="81280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2400" dirty="0">
                <a:solidFill>
                  <a:srgbClr val="3C1E78"/>
                </a:solidFill>
                <a:latin typeface="Arial Narrow" panose="020B0606020202030204" pitchFamily="34" charset="0"/>
              </a:rPr>
              <a:t>Статья</a:t>
            </a:r>
            <a:r>
              <a:rPr lang="ru-RU" sz="1800" dirty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srgbClr val="3C1E78"/>
                </a:solidFill>
                <a:latin typeface="Arial Narrow" panose="020B0606020202030204" pitchFamily="34" charset="0"/>
              </a:rPr>
              <a:t>15.1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6610372-E8DD-4884-A962-99FB7F54F501}"/>
              </a:ext>
            </a:extLst>
          </p:cNvPr>
          <p:cNvSpPr txBox="1"/>
          <p:nvPr/>
        </p:nvSpPr>
        <p:spPr>
          <a:xfrm>
            <a:off x="2788680" y="1244282"/>
            <a:ext cx="907239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0"/>
            <a:r>
              <a:rPr lang="ru-RU" sz="1600" b="1" dirty="0">
                <a:solidFill>
                  <a:srgbClr val="3C1E78"/>
                </a:solidFill>
                <a:latin typeface="Arial Narrow" panose="020B0606020202030204" pitchFamily="34" charset="0"/>
              </a:rPr>
              <a:t>РЕШЕНИЯ О ПРИЗНАНИИ ИНФОРМАЦИИ ЗАПРЕЩЕННОЙ </a:t>
            </a:r>
            <a:r>
              <a:rPr lang="ru-RU" sz="1600" b="1" dirty="0">
                <a:solidFill>
                  <a:srgbClr val="1D70B7"/>
                </a:solidFill>
                <a:latin typeface="Arial Narrow" panose="020B0606020202030204" pitchFamily="34" charset="0"/>
              </a:rPr>
              <a:t>В ДОСУДЕБНОМ ПОРЯДКЕ</a:t>
            </a:r>
            <a:r>
              <a:rPr lang="ru-RU" sz="1600" b="1" dirty="0">
                <a:solidFill>
                  <a:srgbClr val="3C1E78"/>
                </a:solidFill>
                <a:latin typeface="Arial Narrow" panose="020B0606020202030204" pitchFamily="34" charset="0"/>
              </a:rPr>
              <a:t> (ПО ОБРАЩЕНИЯМ НА ЭЛЕКТРОННУЮ ФОРМУ ОБРАТНОЙ СВЯЗИ НА САЙТЕ </a:t>
            </a:r>
            <a:r>
              <a:rPr lang="ru-RU" sz="1600" b="1" u="sng" dirty="0">
                <a:solidFill>
                  <a:srgbClr val="3C1E78"/>
                </a:solidFill>
                <a:latin typeface="Arial Narrow" panose="020B0606020202030204" pitchFamily="34" charset="0"/>
                <a:hlinkClick r:id="rId4"/>
              </a:rPr>
              <a:t>https://eais.rkn.gov.ru/feedback/</a:t>
            </a:r>
            <a:r>
              <a:rPr lang="ru-RU" sz="1600" b="1" dirty="0">
                <a:solidFill>
                  <a:srgbClr val="3C1E78"/>
                </a:solidFill>
                <a:latin typeface="Arial Narrow" panose="020B0606020202030204" pitchFamily="34" charset="0"/>
              </a:rPr>
              <a:t>) ПРИНИМАЮТ: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xmlns="" id="{986C8E82-C7C0-402B-B842-DE8A44AB2035}"/>
              </a:ext>
            </a:extLst>
          </p:cNvPr>
          <p:cNvSpPr>
            <a:spLocks/>
          </p:cNvSpPr>
          <p:nvPr/>
        </p:nvSpPr>
        <p:spPr bwMode="auto">
          <a:xfrm>
            <a:off x="6202180" y="2904147"/>
            <a:ext cx="3233891" cy="21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defTabSz="914400"/>
            <a:r>
              <a:rPr lang="ru-RU" sz="1200" b="1" dirty="0">
                <a:solidFill>
                  <a:srgbClr val="3C1E78"/>
                </a:solidFill>
                <a:latin typeface="Arial Narrow" panose="020B0606020202030204" pitchFamily="34" charset="0"/>
                <a:ea typeface="DINCondensedC" charset="0"/>
                <a:cs typeface="Times New Roman" panose="02020603050405020304" pitchFamily="18" charset="0"/>
                <a:sym typeface="DINCondensedC" charset="0"/>
              </a:rPr>
              <a:t>ОНЛАЙН ТОРГОВЛЯ АЛКОГОЛЬНОЙ ПРОДУКЦИЕЙ</a:t>
            </a:r>
            <a:endParaRPr lang="en-US" sz="1200" b="1" dirty="0">
              <a:solidFill>
                <a:srgbClr val="3C1E78"/>
              </a:solidFill>
              <a:latin typeface="Arial Narrow" panose="020B0606020202030204" pitchFamily="34" charset="0"/>
              <a:ea typeface="DINCondensedC" charset="0"/>
              <a:cs typeface="Times New Roman" panose="02020603050405020304" pitchFamily="18" charset="0"/>
              <a:sym typeface="DINCondensedC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2BD51E36-3D0A-4231-82B6-2D15A22639E7}"/>
              </a:ext>
            </a:extLst>
          </p:cNvPr>
          <p:cNvGrpSpPr/>
          <p:nvPr/>
        </p:nvGrpSpPr>
        <p:grpSpPr>
          <a:xfrm>
            <a:off x="5888572" y="1830056"/>
            <a:ext cx="210870" cy="188647"/>
            <a:chOff x="5381150" y="2002767"/>
            <a:chExt cx="487694" cy="459695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9B3BD396-7FE8-40EA-943C-F2839CC5E00D}"/>
                </a:ext>
              </a:extLst>
            </p:cNvPr>
            <p:cNvSpPr/>
            <p:nvPr/>
          </p:nvSpPr>
          <p:spPr>
            <a:xfrm rot="16200000">
              <a:off x="5453585" y="2071373"/>
              <a:ext cx="181542" cy="326412"/>
            </a:xfrm>
            <a:prstGeom prst="rect">
              <a:avLst/>
            </a:prstGeom>
            <a:solidFill>
              <a:srgbClr val="1D70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Равнобедренный треугольник 10">
              <a:extLst>
                <a:ext uri="{FF2B5EF4-FFF2-40B4-BE49-F238E27FC236}">
                  <a16:creationId xmlns:a16="http://schemas.microsoft.com/office/drawing/2014/main" xmlns="" id="{057BCC80-C28A-461F-9BDC-514D81DE6C29}"/>
                </a:ext>
              </a:extLst>
            </p:cNvPr>
            <p:cNvSpPr/>
            <p:nvPr/>
          </p:nvSpPr>
          <p:spPr>
            <a:xfrm rot="5400000">
              <a:off x="5519361" y="2112980"/>
              <a:ext cx="459695" cy="239270"/>
            </a:xfrm>
            <a:prstGeom prst="triangle">
              <a:avLst/>
            </a:prstGeom>
            <a:solidFill>
              <a:srgbClr val="15FEE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4">
            <a:extLst>
              <a:ext uri="{FF2B5EF4-FFF2-40B4-BE49-F238E27FC236}">
                <a16:creationId xmlns:a16="http://schemas.microsoft.com/office/drawing/2014/main" xmlns="" id="{BB30792F-4CCA-40F6-BEDB-2A29527E9751}"/>
              </a:ext>
            </a:extLst>
          </p:cNvPr>
          <p:cNvSpPr>
            <a:spLocks/>
          </p:cNvSpPr>
          <p:nvPr/>
        </p:nvSpPr>
        <p:spPr bwMode="auto">
          <a:xfrm>
            <a:off x="4129130" y="1753782"/>
            <a:ext cx="1631550" cy="37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 defTabSz="914400">
              <a:lnSpc>
                <a:spcPct val="90000"/>
              </a:lnSpc>
            </a:pPr>
            <a:r>
              <a:rPr lang="en-US" sz="1200" b="1" dirty="0">
                <a:solidFill>
                  <a:srgbClr val="0070C0"/>
                </a:solidFill>
                <a:latin typeface="Arial Narrow" panose="020B0606020202030204" pitchFamily="34" charset="0"/>
                <a:ea typeface="ヒラギノ角ゴ ProN W3" charset="0"/>
                <a:cs typeface="Times New Roman" panose="02020603050405020304" pitchFamily="18" charset="0"/>
                <a:sym typeface="DINCondensedC" charset="0"/>
              </a:rPr>
              <a:t>РОСКОМНАДЗОР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xmlns="" id="{D0B877A5-1F6E-4064-89A4-F8E3101D52B2}"/>
              </a:ext>
            </a:extLst>
          </p:cNvPr>
          <p:cNvSpPr>
            <a:spLocks/>
          </p:cNvSpPr>
          <p:nvPr/>
        </p:nvSpPr>
        <p:spPr bwMode="auto">
          <a:xfrm>
            <a:off x="6187662" y="1740515"/>
            <a:ext cx="5958029" cy="3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defTabSz="914400"/>
            <a:r>
              <a:rPr lang="en-US" sz="1200" b="1" dirty="0">
                <a:solidFill>
                  <a:srgbClr val="3C1E78"/>
                </a:solidFill>
                <a:latin typeface="Arial Narrow" panose="020B0606020202030204" pitchFamily="34" charset="0"/>
                <a:ea typeface="DINCondensedC" charset="0"/>
                <a:cs typeface="Times New Roman" panose="02020603050405020304" pitchFamily="18" charset="0"/>
                <a:sym typeface="DINCondensedC" charset="0"/>
              </a:rPr>
              <a:t>ДЕТСКАЯ ПОРНОГРАФИЯ</a:t>
            </a:r>
            <a:endParaRPr lang="ru-RU" sz="1200" b="1" dirty="0">
              <a:solidFill>
                <a:srgbClr val="3C1E78"/>
              </a:solidFill>
              <a:latin typeface="Arial Narrow" panose="020B0606020202030204" pitchFamily="34" charset="0"/>
              <a:ea typeface="DINCondensedC" charset="0"/>
              <a:cs typeface="Times New Roman" panose="02020603050405020304" pitchFamily="18" charset="0"/>
              <a:sym typeface="DINCondensedC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xmlns="" id="{B8C885A0-CD62-44A8-A7AE-0DCB225D1007}"/>
              </a:ext>
            </a:extLst>
          </p:cNvPr>
          <p:cNvSpPr>
            <a:spLocks/>
          </p:cNvSpPr>
          <p:nvPr/>
        </p:nvSpPr>
        <p:spPr bwMode="auto">
          <a:xfrm>
            <a:off x="4129130" y="2102842"/>
            <a:ext cx="1629639" cy="21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 defTabSz="914400">
              <a:lnSpc>
                <a:spcPct val="90000"/>
              </a:lnSpc>
            </a:pPr>
            <a:r>
              <a:rPr lang="ru-RU" sz="1200" b="1" dirty="0">
                <a:solidFill>
                  <a:srgbClr val="0070C0"/>
                </a:solidFill>
                <a:latin typeface="Arial Narrow" panose="020B0606020202030204" pitchFamily="34" charset="0"/>
                <a:ea typeface="ヒラギノ角ゴ ProN W3" charset="0"/>
                <a:cs typeface="Times New Roman" panose="02020603050405020304" pitchFamily="18" charset="0"/>
                <a:sym typeface="DINCondensedC" charset="0"/>
              </a:rPr>
              <a:t>МВД РОССИИ</a:t>
            </a:r>
            <a:endParaRPr lang="en-US" sz="1200" b="1" dirty="0">
              <a:solidFill>
                <a:srgbClr val="0070C0"/>
              </a:solidFill>
              <a:latin typeface="Arial Narrow" panose="020B0606020202030204" pitchFamily="34" charset="0"/>
              <a:ea typeface="ヒラギノ角ゴ ProN W3" charset="0"/>
              <a:cs typeface="Times New Roman" panose="02020603050405020304" pitchFamily="18" charset="0"/>
              <a:sym typeface="DINCondensedC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2BD51E36-3D0A-4231-82B6-2D15A22639E7}"/>
              </a:ext>
            </a:extLst>
          </p:cNvPr>
          <p:cNvGrpSpPr/>
          <p:nvPr/>
        </p:nvGrpSpPr>
        <p:grpSpPr>
          <a:xfrm>
            <a:off x="5887948" y="2118660"/>
            <a:ext cx="210870" cy="188647"/>
            <a:chOff x="5381150" y="2002767"/>
            <a:chExt cx="487694" cy="459695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9B3BD396-7FE8-40EA-943C-F2839CC5E00D}"/>
                </a:ext>
              </a:extLst>
            </p:cNvPr>
            <p:cNvSpPr/>
            <p:nvPr/>
          </p:nvSpPr>
          <p:spPr>
            <a:xfrm rot="16200000">
              <a:off x="5453585" y="2071373"/>
              <a:ext cx="181542" cy="326412"/>
            </a:xfrm>
            <a:prstGeom prst="rect">
              <a:avLst/>
            </a:prstGeom>
            <a:solidFill>
              <a:srgbClr val="1D70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Равнобедренный треугольник 16">
              <a:extLst>
                <a:ext uri="{FF2B5EF4-FFF2-40B4-BE49-F238E27FC236}">
                  <a16:creationId xmlns:a16="http://schemas.microsoft.com/office/drawing/2014/main" xmlns="" id="{057BCC80-C28A-461F-9BDC-514D81DE6C29}"/>
                </a:ext>
              </a:extLst>
            </p:cNvPr>
            <p:cNvSpPr/>
            <p:nvPr/>
          </p:nvSpPr>
          <p:spPr>
            <a:xfrm rot="5400000">
              <a:off x="5519361" y="2112980"/>
              <a:ext cx="459695" cy="239270"/>
            </a:xfrm>
            <a:prstGeom prst="triangle">
              <a:avLst/>
            </a:prstGeom>
            <a:solidFill>
              <a:srgbClr val="15FEE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Rectangle 7">
            <a:extLst>
              <a:ext uri="{FF2B5EF4-FFF2-40B4-BE49-F238E27FC236}">
                <a16:creationId xmlns:a16="http://schemas.microsoft.com/office/drawing/2014/main" xmlns="" id="{9B9C76AF-6897-4C7B-B026-5518EECA0CE9}"/>
              </a:ext>
            </a:extLst>
          </p:cNvPr>
          <p:cNvSpPr>
            <a:spLocks/>
          </p:cNvSpPr>
          <p:nvPr/>
        </p:nvSpPr>
        <p:spPr bwMode="auto">
          <a:xfrm>
            <a:off x="6187663" y="2107451"/>
            <a:ext cx="1170586" cy="21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defTabSz="914400"/>
            <a:r>
              <a:rPr lang="en-US" sz="1200" b="1" dirty="0">
                <a:solidFill>
                  <a:srgbClr val="3C1E78"/>
                </a:solidFill>
                <a:latin typeface="Arial Narrow" panose="020B0606020202030204" pitchFamily="34" charset="0"/>
                <a:ea typeface="DINCondensedC" charset="0"/>
                <a:cs typeface="Times New Roman" panose="02020603050405020304" pitchFamily="18" charset="0"/>
                <a:sym typeface="DINCondensedC" charset="0"/>
              </a:rPr>
              <a:t>НАРКОТИКИ</a:t>
            </a: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xmlns="" id="{5FD714F5-4056-4186-A4D1-B26FD397ED10}"/>
              </a:ext>
            </a:extLst>
          </p:cNvPr>
          <p:cNvSpPr>
            <a:spLocks/>
          </p:cNvSpPr>
          <p:nvPr/>
        </p:nvSpPr>
        <p:spPr bwMode="auto">
          <a:xfrm>
            <a:off x="3733714" y="2410698"/>
            <a:ext cx="2026965" cy="20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 defTabSz="914400">
              <a:lnSpc>
                <a:spcPct val="90000"/>
              </a:lnSpc>
            </a:pPr>
            <a:r>
              <a:rPr lang="en-US" sz="1200" b="1" dirty="0">
                <a:solidFill>
                  <a:srgbClr val="0070C0"/>
                </a:solidFill>
                <a:latin typeface="Arial Narrow" panose="020B0606020202030204" pitchFamily="34" charset="0"/>
                <a:ea typeface="ヒラギノ角ゴ ProN W3" charset="0"/>
                <a:cs typeface="Times New Roman" panose="02020603050405020304" pitchFamily="18" charset="0"/>
                <a:sym typeface="DINCondensedC" charset="0"/>
              </a:rPr>
              <a:t>РОСПОТРЕБНАДЗОР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2BD51E36-3D0A-4231-82B6-2D15A22639E7}"/>
              </a:ext>
            </a:extLst>
          </p:cNvPr>
          <p:cNvGrpSpPr/>
          <p:nvPr/>
        </p:nvGrpSpPr>
        <p:grpSpPr>
          <a:xfrm>
            <a:off x="5887947" y="2389376"/>
            <a:ext cx="210870" cy="188647"/>
            <a:chOff x="5381150" y="2002767"/>
            <a:chExt cx="487694" cy="459695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9B3BD396-7FE8-40EA-943C-F2839CC5E00D}"/>
                </a:ext>
              </a:extLst>
            </p:cNvPr>
            <p:cNvSpPr/>
            <p:nvPr/>
          </p:nvSpPr>
          <p:spPr>
            <a:xfrm rot="16200000">
              <a:off x="5453585" y="2071373"/>
              <a:ext cx="181542" cy="326412"/>
            </a:xfrm>
            <a:prstGeom prst="rect">
              <a:avLst/>
            </a:prstGeom>
            <a:solidFill>
              <a:srgbClr val="1D70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Равнобедренный треугольник 21">
              <a:extLst>
                <a:ext uri="{FF2B5EF4-FFF2-40B4-BE49-F238E27FC236}">
                  <a16:creationId xmlns:a16="http://schemas.microsoft.com/office/drawing/2014/main" xmlns="" id="{057BCC80-C28A-461F-9BDC-514D81DE6C29}"/>
                </a:ext>
              </a:extLst>
            </p:cNvPr>
            <p:cNvSpPr/>
            <p:nvPr/>
          </p:nvSpPr>
          <p:spPr>
            <a:xfrm rot="5400000">
              <a:off x="5519361" y="2112980"/>
              <a:ext cx="459695" cy="239270"/>
            </a:xfrm>
            <a:prstGeom prst="triangle">
              <a:avLst/>
            </a:prstGeom>
            <a:solidFill>
              <a:srgbClr val="15FEE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Rectangle 9">
            <a:extLst>
              <a:ext uri="{FF2B5EF4-FFF2-40B4-BE49-F238E27FC236}">
                <a16:creationId xmlns:a16="http://schemas.microsoft.com/office/drawing/2014/main" xmlns="" id="{2A705B49-CBB7-4F8F-B238-6CBD0A74560D}"/>
              </a:ext>
            </a:extLst>
          </p:cNvPr>
          <p:cNvSpPr>
            <a:spLocks/>
          </p:cNvSpPr>
          <p:nvPr/>
        </p:nvSpPr>
        <p:spPr bwMode="auto">
          <a:xfrm>
            <a:off x="6194523" y="2363646"/>
            <a:ext cx="3040986" cy="24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defTabSz="914400"/>
            <a:r>
              <a:rPr lang="en-US" sz="1200" b="1" dirty="0">
                <a:solidFill>
                  <a:srgbClr val="3C1E78"/>
                </a:solidFill>
                <a:latin typeface="Arial Narrow" panose="020B0606020202030204" pitchFamily="34" charset="0"/>
                <a:ea typeface="DINCondensedC" charset="0"/>
                <a:cs typeface="Times New Roman" panose="02020603050405020304" pitchFamily="18" charset="0"/>
                <a:sym typeface="DINCondensedC" charset="0"/>
              </a:rPr>
              <a:t>ПРИЗЫВЫ К СОВЕРШЕНИЮ САМОУБИЙСТВ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xmlns="" id="{7CE08275-7303-4EDE-B282-F5CB4271521D}"/>
              </a:ext>
            </a:extLst>
          </p:cNvPr>
          <p:cNvSpPr>
            <a:spLocks/>
          </p:cNvSpPr>
          <p:nvPr/>
        </p:nvSpPr>
        <p:spPr bwMode="auto">
          <a:xfrm>
            <a:off x="4207550" y="2635983"/>
            <a:ext cx="1553129" cy="25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 defTabSz="914400">
              <a:lnSpc>
                <a:spcPct val="90000"/>
              </a:lnSpc>
            </a:pPr>
            <a:r>
              <a:rPr lang="ru-RU" sz="1200" b="1" dirty="0">
                <a:solidFill>
                  <a:srgbClr val="0070C0"/>
                </a:solidFill>
                <a:latin typeface="Arial Narrow" panose="020B0606020202030204" pitchFamily="34" charset="0"/>
                <a:ea typeface="ヒラギノ角ゴ ProN W3" charset="0"/>
                <a:cs typeface="Times New Roman" panose="02020603050405020304" pitchFamily="18" charset="0"/>
                <a:sym typeface="DINCondensedC" charset="0"/>
              </a:rPr>
              <a:t>ФНС РОССИИ</a:t>
            </a:r>
            <a:endParaRPr lang="en-US" sz="1200" b="1" dirty="0">
              <a:solidFill>
                <a:srgbClr val="0070C0"/>
              </a:solidFill>
              <a:latin typeface="Arial Narrow" panose="020B0606020202030204" pitchFamily="34" charset="0"/>
              <a:ea typeface="ヒラギノ角ゴ ProN W3" charset="0"/>
              <a:cs typeface="Times New Roman" panose="02020603050405020304" pitchFamily="18" charset="0"/>
              <a:sym typeface="DINCondensedC" charset="0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2BD51E36-3D0A-4231-82B6-2D15A22639E7}"/>
              </a:ext>
            </a:extLst>
          </p:cNvPr>
          <p:cNvGrpSpPr/>
          <p:nvPr/>
        </p:nvGrpSpPr>
        <p:grpSpPr>
          <a:xfrm>
            <a:off x="5887948" y="2657654"/>
            <a:ext cx="210870" cy="188647"/>
            <a:chOff x="5381150" y="2002767"/>
            <a:chExt cx="487694" cy="459695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9B3BD396-7FE8-40EA-943C-F2839CC5E00D}"/>
                </a:ext>
              </a:extLst>
            </p:cNvPr>
            <p:cNvSpPr/>
            <p:nvPr/>
          </p:nvSpPr>
          <p:spPr>
            <a:xfrm rot="16200000">
              <a:off x="5453585" y="2071373"/>
              <a:ext cx="181542" cy="326412"/>
            </a:xfrm>
            <a:prstGeom prst="rect">
              <a:avLst/>
            </a:prstGeom>
            <a:solidFill>
              <a:srgbClr val="1D70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Равнобедренный треугольник 26">
              <a:extLst>
                <a:ext uri="{FF2B5EF4-FFF2-40B4-BE49-F238E27FC236}">
                  <a16:creationId xmlns:a16="http://schemas.microsoft.com/office/drawing/2014/main" xmlns="" id="{057BCC80-C28A-461F-9BDC-514D81DE6C29}"/>
                </a:ext>
              </a:extLst>
            </p:cNvPr>
            <p:cNvSpPr/>
            <p:nvPr/>
          </p:nvSpPr>
          <p:spPr>
            <a:xfrm rot="5400000">
              <a:off x="5519361" y="2112980"/>
              <a:ext cx="459695" cy="239270"/>
            </a:xfrm>
            <a:prstGeom prst="triangle">
              <a:avLst/>
            </a:prstGeom>
            <a:solidFill>
              <a:srgbClr val="15FEE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Rectangle 9">
            <a:extLst>
              <a:ext uri="{FF2B5EF4-FFF2-40B4-BE49-F238E27FC236}">
                <a16:creationId xmlns:a16="http://schemas.microsoft.com/office/drawing/2014/main" xmlns="" id="{986C8E82-C7C0-402B-B842-DE8A44AB2035}"/>
              </a:ext>
            </a:extLst>
          </p:cNvPr>
          <p:cNvSpPr>
            <a:spLocks/>
          </p:cNvSpPr>
          <p:nvPr/>
        </p:nvSpPr>
        <p:spPr bwMode="auto">
          <a:xfrm>
            <a:off x="6187662" y="2635983"/>
            <a:ext cx="1879153" cy="22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defTabSz="914400"/>
            <a:r>
              <a:rPr lang="ru-RU" sz="1200" b="1" dirty="0">
                <a:solidFill>
                  <a:srgbClr val="3C1E78"/>
                </a:solidFill>
                <a:latin typeface="Arial Narrow" panose="020B0606020202030204" pitchFamily="34" charset="0"/>
                <a:ea typeface="DINCondensedC" charset="0"/>
                <a:cs typeface="Times New Roman" panose="02020603050405020304" pitchFamily="18" charset="0"/>
                <a:sym typeface="DINCondensedC" charset="0"/>
              </a:rPr>
              <a:t>АЗАРТНЫЕ ИГРЫ</a:t>
            </a:r>
            <a:endParaRPr lang="en-US" sz="1200" b="1" dirty="0">
              <a:solidFill>
                <a:srgbClr val="3C1E78"/>
              </a:solidFill>
              <a:latin typeface="Arial Narrow" panose="020B0606020202030204" pitchFamily="34" charset="0"/>
              <a:ea typeface="DINCondensedC" charset="0"/>
              <a:cs typeface="Times New Roman" panose="02020603050405020304" pitchFamily="18" charset="0"/>
              <a:sym typeface="DINCondensedC" charset="0"/>
            </a:endParaRPr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xmlns="" id="{7CE08275-7303-4EDE-B282-F5CB4271521D}"/>
              </a:ext>
            </a:extLst>
          </p:cNvPr>
          <p:cNvSpPr>
            <a:spLocks/>
          </p:cNvSpPr>
          <p:nvPr/>
        </p:nvSpPr>
        <p:spPr bwMode="auto">
          <a:xfrm>
            <a:off x="3592797" y="2875499"/>
            <a:ext cx="2190539" cy="29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 defTabSz="914400">
              <a:lnSpc>
                <a:spcPct val="90000"/>
              </a:lnSpc>
            </a:pPr>
            <a:r>
              <a:rPr lang="ru-RU" sz="1200" b="1" dirty="0">
                <a:solidFill>
                  <a:srgbClr val="0070C0"/>
                </a:solidFill>
                <a:latin typeface="Arial Narrow" panose="020B0606020202030204" pitchFamily="34" charset="0"/>
                <a:ea typeface="ヒラギノ角ゴ ProN W3" charset="0"/>
                <a:cs typeface="Times New Roman" panose="02020603050405020304" pitchFamily="18" charset="0"/>
                <a:sym typeface="DINCondensedC" charset="0"/>
              </a:rPr>
              <a:t>РОСАЛКОГОЛЬРЕГУЛИРОВАНИЕ</a:t>
            </a:r>
            <a:endParaRPr lang="en-US" sz="1200" b="1" dirty="0">
              <a:solidFill>
                <a:srgbClr val="0070C0"/>
              </a:solidFill>
              <a:latin typeface="Arial Narrow" panose="020B0606020202030204" pitchFamily="34" charset="0"/>
              <a:ea typeface="ヒラギノ角ゴ ProN W3" charset="0"/>
              <a:cs typeface="Times New Roman" panose="02020603050405020304" pitchFamily="18" charset="0"/>
              <a:sym typeface="DINCondensedC" charset="0"/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2BD51E36-3D0A-4231-82B6-2D15A22639E7}"/>
              </a:ext>
            </a:extLst>
          </p:cNvPr>
          <p:cNvGrpSpPr/>
          <p:nvPr/>
        </p:nvGrpSpPr>
        <p:grpSpPr>
          <a:xfrm>
            <a:off x="5886785" y="2926208"/>
            <a:ext cx="210870" cy="188647"/>
            <a:chOff x="5381150" y="2002767"/>
            <a:chExt cx="487694" cy="459695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9B3BD396-7FE8-40EA-943C-F2839CC5E00D}"/>
                </a:ext>
              </a:extLst>
            </p:cNvPr>
            <p:cNvSpPr/>
            <p:nvPr/>
          </p:nvSpPr>
          <p:spPr>
            <a:xfrm rot="16200000">
              <a:off x="5453585" y="2071373"/>
              <a:ext cx="181542" cy="326412"/>
            </a:xfrm>
            <a:prstGeom prst="rect">
              <a:avLst/>
            </a:prstGeom>
            <a:solidFill>
              <a:srgbClr val="1D70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Равнобедренный треугольник 31">
              <a:extLst>
                <a:ext uri="{FF2B5EF4-FFF2-40B4-BE49-F238E27FC236}">
                  <a16:creationId xmlns:a16="http://schemas.microsoft.com/office/drawing/2014/main" xmlns="" id="{057BCC80-C28A-461F-9BDC-514D81DE6C29}"/>
                </a:ext>
              </a:extLst>
            </p:cNvPr>
            <p:cNvSpPr/>
            <p:nvPr/>
          </p:nvSpPr>
          <p:spPr>
            <a:xfrm rot="5400000">
              <a:off x="5519361" y="2112980"/>
              <a:ext cx="459695" cy="239270"/>
            </a:xfrm>
            <a:prstGeom prst="triangle">
              <a:avLst/>
            </a:prstGeom>
            <a:solidFill>
              <a:srgbClr val="15FEE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Rectangle 4">
            <a:extLst>
              <a:ext uri="{FF2B5EF4-FFF2-40B4-BE49-F238E27FC236}">
                <a16:creationId xmlns:a16="http://schemas.microsoft.com/office/drawing/2014/main" xmlns="" id="{7CE08275-7303-4EDE-B282-F5CB4271521D}"/>
              </a:ext>
            </a:extLst>
          </p:cNvPr>
          <p:cNvSpPr>
            <a:spLocks/>
          </p:cNvSpPr>
          <p:nvPr/>
        </p:nvSpPr>
        <p:spPr bwMode="auto">
          <a:xfrm>
            <a:off x="4064795" y="3416600"/>
            <a:ext cx="1718941" cy="23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 defTabSz="914400">
              <a:lnSpc>
                <a:spcPct val="90000"/>
              </a:lnSpc>
            </a:pPr>
            <a:r>
              <a:rPr lang="ru-RU" sz="1200" b="1" dirty="0">
                <a:solidFill>
                  <a:srgbClr val="0070C0"/>
                </a:solidFill>
                <a:latin typeface="Arial Narrow" panose="020B0606020202030204" pitchFamily="34" charset="0"/>
                <a:ea typeface="ヒラギノ角ゴ ProN W3" charset="0"/>
                <a:cs typeface="Times New Roman" panose="02020603050405020304" pitchFamily="18" charset="0"/>
                <a:sym typeface="DINCondensedC" charset="0"/>
              </a:rPr>
              <a:t>РОСМОЛОДЕЖЬ</a:t>
            </a:r>
            <a:endParaRPr lang="en-US" sz="1200" b="1" dirty="0">
              <a:solidFill>
                <a:srgbClr val="0070C0"/>
              </a:solidFill>
              <a:latin typeface="Arial Narrow" panose="020B0606020202030204" pitchFamily="34" charset="0"/>
              <a:ea typeface="ヒラギノ角ゴ ProN W3" charset="0"/>
              <a:cs typeface="Times New Roman" panose="02020603050405020304" pitchFamily="18" charset="0"/>
              <a:sym typeface="DINCondensedC" charset="0"/>
            </a:endParaRPr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xmlns="" id="{986C8E82-C7C0-402B-B842-DE8A44AB2035}"/>
              </a:ext>
            </a:extLst>
          </p:cNvPr>
          <p:cNvSpPr>
            <a:spLocks/>
          </p:cNvSpPr>
          <p:nvPr/>
        </p:nvSpPr>
        <p:spPr bwMode="auto">
          <a:xfrm>
            <a:off x="6194520" y="3163860"/>
            <a:ext cx="3692716" cy="40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defTabSz="914400"/>
            <a:r>
              <a:rPr lang="ru-RU" sz="1200" b="1" dirty="0">
                <a:solidFill>
                  <a:srgbClr val="3C1E78"/>
                </a:solidFill>
                <a:latin typeface="Arial Narrow" panose="020B0606020202030204" pitchFamily="34" charset="0"/>
                <a:ea typeface="DINCondensedC" charset="0"/>
                <a:cs typeface="Times New Roman" panose="02020603050405020304" pitchFamily="18" charset="0"/>
                <a:sym typeface="DINCondensedC" charset="0"/>
              </a:rPr>
              <a:t>ВОВЛЕЧЕНИЕ НЕСОВЕРШЕННОЛЕТНИХ </a:t>
            </a:r>
            <a:endParaRPr lang="en-US" sz="1200" b="1" dirty="0">
              <a:solidFill>
                <a:srgbClr val="3C1E78"/>
              </a:solidFill>
              <a:latin typeface="Arial Narrow" panose="020B0606020202030204" pitchFamily="34" charset="0"/>
              <a:ea typeface="DINCondensedC" charset="0"/>
              <a:cs typeface="Times New Roman" panose="02020603050405020304" pitchFamily="18" charset="0"/>
              <a:sym typeface="DINCondensedC" charset="0"/>
            </a:endParaRPr>
          </a:p>
          <a:p>
            <a:pPr defTabSz="914400"/>
            <a:r>
              <a:rPr lang="ru-RU" sz="1200" b="1" dirty="0">
                <a:solidFill>
                  <a:srgbClr val="3C1E78"/>
                </a:solidFill>
                <a:latin typeface="Arial Narrow" panose="020B0606020202030204" pitchFamily="34" charset="0"/>
                <a:ea typeface="DINCondensedC" charset="0"/>
                <a:cs typeface="Times New Roman" panose="02020603050405020304" pitchFamily="18" charset="0"/>
                <a:sym typeface="DINCondensedC" charset="0"/>
              </a:rPr>
              <a:t>В ПРОТИВОПРАВНУЮ ДЕЯТЕЛЬНОСТЬ</a:t>
            </a:r>
            <a:endParaRPr lang="en-US" sz="1200" b="1" dirty="0">
              <a:solidFill>
                <a:srgbClr val="3C1E78"/>
              </a:solidFill>
              <a:latin typeface="Arial Narrow" panose="020B0606020202030204" pitchFamily="34" charset="0"/>
              <a:ea typeface="DINCondensedC" charset="0"/>
              <a:cs typeface="Times New Roman" panose="02020603050405020304" pitchFamily="18" charset="0"/>
              <a:sym typeface="DINCondensedC" charset="0"/>
            </a:endParaRP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2BD51E36-3D0A-4231-82B6-2D15A22639E7}"/>
              </a:ext>
            </a:extLst>
          </p:cNvPr>
          <p:cNvGrpSpPr/>
          <p:nvPr/>
        </p:nvGrpSpPr>
        <p:grpSpPr>
          <a:xfrm>
            <a:off x="5886784" y="3281339"/>
            <a:ext cx="210870" cy="188647"/>
            <a:chOff x="5381150" y="2002767"/>
            <a:chExt cx="487694" cy="459695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xmlns="" id="{9B3BD396-7FE8-40EA-943C-F2839CC5E00D}"/>
                </a:ext>
              </a:extLst>
            </p:cNvPr>
            <p:cNvSpPr/>
            <p:nvPr/>
          </p:nvSpPr>
          <p:spPr>
            <a:xfrm rot="16200000">
              <a:off x="5453585" y="2071373"/>
              <a:ext cx="181542" cy="326412"/>
            </a:xfrm>
            <a:prstGeom prst="rect">
              <a:avLst/>
            </a:prstGeom>
            <a:solidFill>
              <a:srgbClr val="1D70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Равнобедренный треугольник 36">
              <a:extLst>
                <a:ext uri="{FF2B5EF4-FFF2-40B4-BE49-F238E27FC236}">
                  <a16:creationId xmlns:a16="http://schemas.microsoft.com/office/drawing/2014/main" xmlns="" id="{057BCC80-C28A-461F-9BDC-514D81DE6C29}"/>
                </a:ext>
              </a:extLst>
            </p:cNvPr>
            <p:cNvSpPr/>
            <p:nvPr/>
          </p:nvSpPr>
          <p:spPr>
            <a:xfrm rot="5400000">
              <a:off x="5519361" y="2112980"/>
              <a:ext cx="459695" cy="239270"/>
            </a:xfrm>
            <a:prstGeom prst="triangle">
              <a:avLst/>
            </a:prstGeom>
            <a:solidFill>
              <a:srgbClr val="15FEE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Rectangle 4">
            <a:extLst>
              <a:ext uri="{FF2B5EF4-FFF2-40B4-BE49-F238E27FC236}">
                <a16:creationId xmlns:a16="http://schemas.microsoft.com/office/drawing/2014/main" xmlns="" id="{7CE08275-7303-4EDE-B282-F5CB4271521D}"/>
              </a:ext>
            </a:extLst>
          </p:cNvPr>
          <p:cNvSpPr>
            <a:spLocks/>
          </p:cNvSpPr>
          <p:nvPr/>
        </p:nvSpPr>
        <p:spPr bwMode="auto">
          <a:xfrm>
            <a:off x="4861310" y="4140496"/>
            <a:ext cx="904316" cy="23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 defTabSz="914400">
              <a:lnSpc>
                <a:spcPct val="90000"/>
              </a:lnSpc>
            </a:pPr>
            <a:r>
              <a:rPr lang="ru-RU" sz="1200" b="1" dirty="0">
                <a:solidFill>
                  <a:srgbClr val="0070C0"/>
                </a:solidFill>
                <a:latin typeface="Arial Narrow" panose="020B0606020202030204" pitchFamily="34" charset="0"/>
                <a:ea typeface="ヒラギノ角ゴ ProN W3" charset="0"/>
                <a:cs typeface="Times New Roman" panose="02020603050405020304" pitchFamily="18" charset="0"/>
                <a:sym typeface="DINCondensedC" charset="0"/>
              </a:rPr>
              <a:t>ФССП</a:t>
            </a:r>
            <a:endParaRPr lang="en-US" sz="1200" b="1" dirty="0">
              <a:solidFill>
                <a:srgbClr val="0070C0"/>
              </a:solidFill>
              <a:latin typeface="Arial Narrow" panose="020B0606020202030204" pitchFamily="34" charset="0"/>
              <a:ea typeface="ヒラギノ角ゴ ProN W3" charset="0"/>
              <a:cs typeface="Times New Roman" panose="02020603050405020304" pitchFamily="18" charset="0"/>
              <a:sym typeface="DINCondensedC" charset="0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2BD51E36-3D0A-4231-82B6-2D15A22639E7}"/>
              </a:ext>
            </a:extLst>
          </p:cNvPr>
          <p:cNvGrpSpPr/>
          <p:nvPr/>
        </p:nvGrpSpPr>
        <p:grpSpPr>
          <a:xfrm>
            <a:off x="5893640" y="4153658"/>
            <a:ext cx="210870" cy="188647"/>
            <a:chOff x="5381150" y="2002767"/>
            <a:chExt cx="487694" cy="459695"/>
          </a:xfrm>
        </p:grpSpPr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xmlns="" id="{9B3BD396-7FE8-40EA-943C-F2839CC5E00D}"/>
                </a:ext>
              </a:extLst>
            </p:cNvPr>
            <p:cNvSpPr/>
            <p:nvPr/>
          </p:nvSpPr>
          <p:spPr>
            <a:xfrm rot="16200000">
              <a:off x="5453585" y="2071373"/>
              <a:ext cx="181542" cy="326412"/>
            </a:xfrm>
            <a:prstGeom prst="rect">
              <a:avLst/>
            </a:prstGeom>
            <a:solidFill>
              <a:srgbClr val="1D70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Равнобедренный треугольник 40">
              <a:extLst>
                <a:ext uri="{FF2B5EF4-FFF2-40B4-BE49-F238E27FC236}">
                  <a16:creationId xmlns:a16="http://schemas.microsoft.com/office/drawing/2014/main" xmlns="" id="{057BCC80-C28A-461F-9BDC-514D81DE6C29}"/>
                </a:ext>
              </a:extLst>
            </p:cNvPr>
            <p:cNvSpPr/>
            <p:nvPr/>
          </p:nvSpPr>
          <p:spPr>
            <a:xfrm rot="5400000">
              <a:off x="5519361" y="2112980"/>
              <a:ext cx="459695" cy="239270"/>
            </a:xfrm>
            <a:prstGeom prst="triangle">
              <a:avLst/>
            </a:prstGeom>
            <a:solidFill>
              <a:srgbClr val="15FEE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Rectangle 9">
            <a:extLst>
              <a:ext uri="{FF2B5EF4-FFF2-40B4-BE49-F238E27FC236}">
                <a16:creationId xmlns:a16="http://schemas.microsoft.com/office/drawing/2014/main" xmlns="" id="{986C8E82-C7C0-402B-B842-DE8A44AB2035}"/>
              </a:ext>
            </a:extLst>
          </p:cNvPr>
          <p:cNvSpPr>
            <a:spLocks/>
          </p:cNvSpPr>
          <p:nvPr/>
        </p:nvSpPr>
        <p:spPr bwMode="auto">
          <a:xfrm>
            <a:off x="6194520" y="4126839"/>
            <a:ext cx="3422576" cy="23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defTabSz="914400"/>
            <a:r>
              <a:rPr lang="ru-RU" sz="1200" b="1" dirty="0">
                <a:solidFill>
                  <a:srgbClr val="3C1E78"/>
                </a:solidFill>
                <a:latin typeface="Arial Narrow" panose="020B0606020202030204" pitchFamily="34" charset="0"/>
                <a:ea typeface="DINCondensedC" charset="0"/>
                <a:cs typeface="Times New Roman" panose="02020603050405020304" pitchFamily="18" charset="0"/>
                <a:sym typeface="DINCondensedC" charset="0"/>
              </a:rPr>
              <a:t>ПОРОЧАЩИЕ СВЕДЕНИЯ</a:t>
            </a:r>
            <a:endParaRPr lang="en-US" sz="1200" b="1" dirty="0">
              <a:solidFill>
                <a:srgbClr val="3C1E78"/>
              </a:solidFill>
              <a:latin typeface="Arial Narrow" panose="020B0606020202030204" pitchFamily="34" charset="0"/>
              <a:ea typeface="DINCondensedC" charset="0"/>
              <a:cs typeface="Times New Roman" panose="02020603050405020304" pitchFamily="18" charset="0"/>
              <a:sym typeface="DINCondensedC" charset="0"/>
            </a:endParaRPr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xmlns="" id="{986C8E82-C7C0-402B-B842-DE8A44AB2035}"/>
              </a:ext>
            </a:extLst>
          </p:cNvPr>
          <p:cNvSpPr>
            <a:spLocks/>
          </p:cNvSpPr>
          <p:nvPr/>
        </p:nvSpPr>
        <p:spPr bwMode="auto">
          <a:xfrm>
            <a:off x="6194520" y="3869811"/>
            <a:ext cx="3699574" cy="23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defTabSz="914400"/>
            <a:r>
              <a:rPr lang="ru-RU" sz="1200" b="1" dirty="0">
                <a:solidFill>
                  <a:srgbClr val="3C1E78"/>
                </a:solidFill>
                <a:latin typeface="Arial Narrow" panose="020B0606020202030204" pitchFamily="34" charset="0"/>
                <a:ea typeface="DINCondensedC" charset="0"/>
                <a:cs typeface="Times New Roman" panose="02020603050405020304" pitchFamily="18" charset="0"/>
                <a:sym typeface="DINCondensedC" charset="0"/>
              </a:rPr>
              <a:t>ОНЛАЙН ТОРГОВЛЯ ЛЕКАРСТВЕННЫМИ ПРЕПАРАТАМИ</a:t>
            </a:r>
            <a:endParaRPr lang="en-US" sz="1200" b="1" dirty="0">
              <a:solidFill>
                <a:srgbClr val="3C1E78"/>
              </a:solidFill>
              <a:latin typeface="Arial Narrow" panose="020B0606020202030204" pitchFamily="34" charset="0"/>
              <a:ea typeface="DINCondensedC" charset="0"/>
              <a:cs typeface="Times New Roman" panose="02020603050405020304" pitchFamily="18" charset="0"/>
              <a:sym typeface="DINCondensedC" charset="0"/>
            </a:endParaRPr>
          </a:p>
        </p:txBody>
      </p:sp>
      <p:sp>
        <p:nvSpPr>
          <p:cNvPr id="49" name="Rectangle 4">
            <a:extLst>
              <a:ext uri="{FF2B5EF4-FFF2-40B4-BE49-F238E27FC236}">
                <a16:creationId xmlns:a16="http://schemas.microsoft.com/office/drawing/2014/main" xmlns="" id="{7CE08275-7303-4EDE-B282-F5CB4271521D}"/>
              </a:ext>
            </a:extLst>
          </p:cNvPr>
          <p:cNvSpPr>
            <a:spLocks/>
          </p:cNvSpPr>
          <p:nvPr/>
        </p:nvSpPr>
        <p:spPr bwMode="auto">
          <a:xfrm>
            <a:off x="4214407" y="3845823"/>
            <a:ext cx="1552334" cy="29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 defTabSz="914400">
              <a:lnSpc>
                <a:spcPct val="90000"/>
              </a:lnSpc>
            </a:pPr>
            <a:r>
              <a:rPr lang="ru-RU" sz="1200" b="1" dirty="0">
                <a:solidFill>
                  <a:srgbClr val="0070C0"/>
                </a:solidFill>
                <a:latin typeface="Arial Narrow" panose="020B0606020202030204" pitchFamily="34" charset="0"/>
                <a:ea typeface="ヒラギノ角ゴ ProN W3" charset="0"/>
                <a:cs typeface="Times New Roman" panose="02020603050405020304" pitchFamily="18" charset="0"/>
                <a:sym typeface="DINCondensedC" charset="0"/>
              </a:rPr>
              <a:t>РОСЗДРАВНАДЗОР</a:t>
            </a:r>
            <a:endParaRPr lang="en-US" sz="1200" b="1" dirty="0">
              <a:solidFill>
                <a:srgbClr val="0070C0"/>
              </a:solidFill>
              <a:latin typeface="Arial Narrow" panose="020B0606020202030204" pitchFamily="34" charset="0"/>
              <a:ea typeface="ヒラギノ角ゴ ProN W3" charset="0"/>
              <a:cs typeface="Times New Roman" panose="02020603050405020304" pitchFamily="18" charset="0"/>
              <a:sym typeface="DINCondensedC" charset="0"/>
            </a:endParaRPr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xmlns="" id="{2BD51E36-3D0A-4231-82B6-2D15A22639E7}"/>
              </a:ext>
            </a:extLst>
          </p:cNvPr>
          <p:cNvGrpSpPr/>
          <p:nvPr/>
        </p:nvGrpSpPr>
        <p:grpSpPr>
          <a:xfrm>
            <a:off x="5893642" y="3885981"/>
            <a:ext cx="210870" cy="188647"/>
            <a:chOff x="5381150" y="2002767"/>
            <a:chExt cx="487694" cy="459695"/>
          </a:xfrm>
        </p:grpSpPr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xmlns="" id="{9B3BD396-7FE8-40EA-943C-F2839CC5E00D}"/>
                </a:ext>
              </a:extLst>
            </p:cNvPr>
            <p:cNvSpPr/>
            <p:nvPr/>
          </p:nvSpPr>
          <p:spPr>
            <a:xfrm rot="16200000">
              <a:off x="5453585" y="2071373"/>
              <a:ext cx="181542" cy="326412"/>
            </a:xfrm>
            <a:prstGeom prst="rect">
              <a:avLst/>
            </a:prstGeom>
            <a:solidFill>
              <a:srgbClr val="1D70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Равнобедренный треугольник 51">
              <a:extLst>
                <a:ext uri="{FF2B5EF4-FFF2-40B4-BE49-F238E27FC236}">
                  <a16:creationId xmlns:a16="http://schemas.microsoft.com/office/drawing/2014/main" xmlns="" id="{057BCC80-C28A-461F-9BDC-514D81DE6C29}"/>
                </a:ext>
              </a:extLst>
            </p:cNvPr>
            <p:cNvSpPr/>
            <p:nvPr/>
          </p:nvSpPr>
          <p:spPr>
            <a:xfrm rot="5400000">
              <a:off x="5519361" y="2112980"/>
              <a:ext cx="459695" cy="239270"/>
            </a:xfrm>
            <a:prstGeom prst="triangle">
              <a:avLst/>
            </a:prstGeom>
            <a:solidFill>
              <a:srgbClr val="15FEE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6" name="Прямая соединительная линия 55"/>
          <p:cNvCxnSpPr/>
          <p:nvPr/>
        </p:nvCxnSpPr>
        <p:spPr>
          <a:xfrm flipV="1">
            <a:off x="116114" y="1175657"/>
            <a:ext cx="12075886" cy="14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cxnSpLocks/>
          </p:cNvCxnSpPr>
          <p:nvPr/>
        </p:nvCxnSpPr>
        <p:spPr>
          <a:xfrm>
            <a:off x="69805" y="6792613"/>
            <a:ext cx="12122195" cy="65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9">
            <a:extLst>
              <a:ext uri="{FF2B5EF4-FFF2-40B4-BE49-F238E27FC236}">
                <a16:creationId xmlns:a16="http://schemas.microsoft.com/office/drawing/2014/main" xmlns="" id="{986C8E82-C7C0-402B-B842-DE8A44AB2035}"/>
              </a:ext>
            </a:extLst>
          </p:cNvPr>
          <p:cNvSpPr>
            <a:spLocks/>
          </p:cNvSpPr>
          <p:nvPr/>
        </p:nvSpPr>
        <p:spPr bwMode="auto">
          <a:xfrm>
            <a:off x="6187662" y="3496983"/>
            <a:ext cx="3692716" cy="40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defTabSz="914400"/>
            <a:r>
              <a:rPr lang="ru-RU" sz="1200" b="1" dirty="0">
                <a:solidFill>
                  <a:srgbClr val="3C1E78"/>
                </a:solidFill>
                <a:latin typeface="Arial Narrow" panose="020B0606020202030204" pitchFamily="34" charset="0"/>
                <a:ea typeface="DINCondensedC" charset="0"/>
                <a:cs typeface="Times New Roman" panose="02020603050405020304" pitchFamily="18" charset="0"/>
                <a:sym typeface="DINCondensedC" charset="0"/>
              </a:rPr>
              <a:t>ПОСТРАДАВШИЕ НЕСОВЕРШЕННОЛЕТНИЕ</a:t>
            </a:r>
            <a:endParaRPr lang="en-US" sz="1200" b="1" dirty="0">
              <a:solidFill>
                <a:srgbClr val="3C1E78"/>
              </a:solidFill>
              <a:latin typeface="Arial Narrow" panose="020B0606020202030204" pitchFamily="34" charset="0"/>
              <a:ea typeface="DINCondensedC" charset="0"/>
              <a:cs typeface="Times New Roman" panose="02020603050405020304" pitchFamily="18" charset="0"/>
              <a:sym typeface="DINCondensedC" charset="0"/>
            </a:endParaRPr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xmlns="" id="{2BD51E36-3D0A-4231-82B6-2D15A22639E7}"/>
              </a:ext>
            </a:extLst>
          </p:cNvPr>
          <p:cNvGrpSpPr/>
          <p:nvPr/>
        </p:nvGrpSpPr>
        <p:grpSpPr>
          <a:xfrm>
            <a:off x="5879926" y="3614462"/>
            <a:ext cx="210870" cy="188647"/>
            <a:chOff x="5381150" y="2002767"/>
            <a:chExt cx="487694" cy="459695"/>
          </a:xfrm>
        </p:grpSpPr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xmlns="" id="{9B3BD396-7FE8-40EA-943C-F2839CC5E00D}"/>
                </a:ext>
              </a:extLst>
            </p:cNvPr>
            <p:cNvSpPr/>
            <p:nvPr/>
          </p:nvSpPr>
          <p:spPr>
            <a:xfrm rot="16200000">
              <a:off x="5453585" y="2071373"/>
              <a:ext cx="181542" cy="326412"/>
            </a:xfrm>
            <a:prstGeom prst="rect">
              <a:avLst/>
            </a:prstGeom>
            <a:solidFill>
              <a:srgbClr val="1D70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Равнобедренный треугольник 65">
              <a:extLst>
                <a:ext uri="{FF2B5EF4-FFF2-40B4-BE49-F238E27FC236}">
                  <a16:creationId xmlns:a16="http://schemas.microsoft.com/office/drawing/2014/main" xmlns="" id="{057BCC80-C28A-461F-9BDC-514D81DE6C29}"/>
                </a:ext>
              </a:extLst>
            </p:cNvPr>
            <p:cNvSpPr/>
            <p:nvPr/>
          </p:nvSpPr>
          <p:spPr>
            <a:xfrm rot="5400000">
              <a:off x="5519361" y="2112980"/>
              <a:ext cx="459695" cy="239270"/>
            </a:xfrm>
            <a:prstGeom prst="triangle">
              <a:avLst/>
            </a:prstGeom>
            <a:solidFill>
              <a:srgbClr val="15FEE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2" name="Rectangle 9">
            <a:extLst>
              <a:ext uri="{FF2B5EF4-FFF2-40B4-BE49-F238E27FC236}">
                <a16:creationId xmlns:a16="http://schemas.microsoft.com/office/drawing/2014/main" xmlns="" id="{986C8E82-C7C0-402B-B842-DE8A44AB2035}"/>
              </a:ext>
            </a:extLst>
          </p:cNvPr>
          <p:cNvSpPr>
            <a:spLocks/>
          </p:cNvSpPr>
          <p:nvPr/>
        </p:nvSpPr>
        <p:spPr bwMode="auto">
          <a:xfrm>
            <a:off x="6209035" y="4442207"/>
            <a:ext cx="3233891" cy="21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defTabSz="914400"/>
            <a:r>
              <a:rPr lang="ru-RU" sz="1200" b="1" dirty="0">
                <a:solidFill>
                  <a:srgbClr val="3C1E78"/>
                </a:solidFill>
                <a:latin typeface="Arial Narrow" panose="020B0606020202030204" pitchFamily="34" charset="0"/>
                <a:ea typeface="DINCondensedC" charset="0"/>
                <a:cs typeface="Times New Roman" panose="02020603050405020304" pitchFamily="18" charset="0"/>
                <a:sym typeface="DINCondensedC" charset="0"/>
              </a:rPr>
              <a:t>ВЗРЫВЧАТЫЕ ВЕЩЕСТВА И ОРУЖИЕ</a:t>
            </a:r>
            <a:endParaRPr lang="en-US" sz="1200" b="1" dirty="0">
              <a:solidFill>
                <a:srgbClr val="3C1E78"/>
              </a:solidFill>
              <a:latin typeface="Arial Narrow" panose="020B0606020202030204" pitchFamily="34" charset="0"/>
              <a:ea typeface="DINCondensedC" charset="0"/>
              <a:cs typeface="Times New Roman" panose="02020603050405020304" pitchFamily="18" charset="0"/>
              <a:sym typeface="DINCondensedC" charset="0"/>
            </a:endParaRPr>
          </a:p>
        </p:txBody>
      </p:sp>
      <p:sp>
        <p:nvSpPr>
          <p:cNvPr id="73" name="Rectangle 4">
            <a:extLst>
              <a:ext uri="{FF2B5EF4-FFF2-40B4-BE49-F238E27FC236}">
                <a16:creationId xmlns:a16="http://schemas.microsoft.com/office/drawing/2014/main" xmlns="" id="{7CE08275-7303-4EDE-B282-F5CB4271521D}"/>
              </a:ext>
            </a:extLst>
          </p:cNvPr>
          <p:cNvSpPr>
            <a:spLocks/>
          </p:cNvSpPr>
          <p:nvPr/>
        </p:nvSpPr>
        <p:spPr bwMode="auto">
          <a:xfrm>
            <a:off x="3599652" y="4413559"/>
            <a:ext cx="2190539" cy="29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 defTabSz="914400">
              <a:lnSpc>
                <a:spcPct val="90000"/>
              </a:lnSpc>
            </a:pPr>
            <a:r>
              <a:rPr lang="ru-RU" sz="1200" b="1" dirty="0">
                <a:solidFill>
                  <a:srgbClr val="0070C0"/>
                </a:solidFill>
                <a:latin typeface="Arial Narrow" panose="020B0606020202030204" pitchFamily="34" charset="0"/>
                <a:ea typeface="ヒラギノ角ゴ ProN W3" charset="0"/>
                <a:cs typeface="Times New Roman" panose="02020603050405020304" pitchFamily="18" charset="0"/>
                <a:sym typeface="DINCondensedC" charset="0"/>
              </a:rPr>
              <a:t>МВД </a:t>
            </a:r>
            <a:r>
              <a:rPr lang="en-US" sz="1200" b="1" dirty="0">
                <a:solidFill>
                  <a:srgbClr val="0070C0"/>
                </a:solidFill>
                <a:latin typeface="Arial Narrow" panose="020B0606020202030204" pitchFamily="34" charset="0"/>
                <a:ea typeface="ヒラギノ角ゴ ProN W3" charset="0"/>
                <a:cs typeface="Times New Roman" panose="02020603050405020304" pitchFamily="18" charset="0"/>
                <a:sym typeface="DINCondensedC" charset="0"/>
              </a:rPr>
              <a:t>/</a:t>
            </a:r>
            <a:r>
              <a:rPr lang="ru-RU" sz="1200" b="1" dirty="0">
                <a:solidFill>
                  <a:srgbClr val="0070C0"/>
                </a:solidFill>
                <a:latin typeface="Arial Narrow" panose="020B0606020202030204" pitchFamily="34" charset="0"/>
                <a:ea typeface="ヒラギノ角ゴ ProN W3" charset="0"/>
                <a:cs typeface="Times New Roman" panose="02020603050405020304" pitchFamily="18" charset="0"/>
                <a:sym typeface="DINCondensedC" charset="0"/>
              </a:rPr>
              <a:t> ФСБ </a:t>
            </a:r>
            <a:r>
              <a:rPr lang="en-US" sz="1200" b="1" dirty="0">
                <a:solidFill>
                  <a:srgbClr val="0070C0"/>
                </a:solidFill>
                <a:latin typeface="Arial Narrow" panose="020B0606020202030204" pitchFamily="34" charset="0"/>
                <a:ea typeface="ヒラギノ角ゴ ProN W3" charset="0"/>
                <a:cs typeface="Times New Roman" panose="02020603050405020304" pitchFamily="18" charset="0"/>
                <a:sym typeface="DINCondensedC" charset="0"/>
              </a:rPr>
              <a:t>/ </a:t>
            </a:r>
            <a:r>
              <a:rPr lang="ru-RU" sz="1200" b="1" dirty="0">
                <a:solidFill>
                  <a:srgbClr val="0070C0"/>
                </a:solidFill>
                <a:latin typeface="Arial Narrow" panose="020B0606020202030204" pitchFamily="34" charset="0"/>
                <a:ea typeface="ヒラギノ角ゴ ProN W3" charset="0"/>
                <a:cs typeface="Times New Roman" panose="02020603050405020304" pitchFamily="18" charset="0"/>
                <a:sym typeface="DINCondensedC" charset="0"/>
              </a:rPr>
              <a:t>РОСГВАРДИЯ</a:t>
            </a:r>
            <a:endParaRPr lang="en-US" sz="1200" b="1" dirty="0">
              <a:solidFill>
                <a:srgbClr val="0070C0"/>
              </a:solidFill>
              <a:latin typeface="Arial Narrow" panose="020B0606020202030204" pitchFamily="34" charset="0"/>
              <a:ea typeface="ヒラギノ角ゴ ProN W3" charset="0"/>
              <a:cs typeface="Times New Roman" panose="02020603050405020304" pitchFamily="18" charset="0"/>
              <a:sym typeface="DINCondensedC" charset="0"/>
            </a:endParaRPr>
          </a:p>
        </p:txBody>
      </p: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xmlns="" id="{2BD51E36-3D0A-4231-82B6-2D15A22639E7}"/>
              </a:ext>
            </a:extLst>
          </p:cNvPr>
          <p:cNvGrpSpPr/>
          <p:nvPr/>
        </p:nvGrpSpPr>
        <p:grpSpPr>
          <a:xfrm>
            <a:off x="5893640" y="4464268"/>
            <a:ext cx="210870" cy="188647"/>
            <a:chOff x="5381150" y="2002767"/>
            <a:chExt cx="487694" cy="459695"/>
          </a:xfrm>
        </p:grpSpPr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xmlns="" id="{9B3BD396-7FE8-40EA-943C-F2839CC5E00D}"/>
                </a:ext>
              </a:extLst>
            </p:cNvPr>
            <p:cNvSpPr/>
            <p:nvPr/>
          </p:nvSpPr>
          <p:spPr>
            <a:xfrm rot="16200000">
              <a:off x="5453585" y="2071373"/>
              <a:ext cx="181542" cy="326412"/>
            </a:xfrm>
            <a:prstGeom prst="rect">
              <a:avLst/>
            </a:prstGeom>
            <a:solidFill>
              <a:srgbClr val="1D70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xmlns="" id="{057BCC80-C28A-461F-9BDC-514D81DE6C29}"/>
                </a:ext>
              </a:extLst>
            </p:cNvPr>
            <p:cNvSpPr/>
            <p:nvPr/>
          </p:nvSpPr>
          <p:spPr>
            <a:xfrm rot="5400000">
              <a:off x="5519361" y="2112980"/>
              <a:ext cx="459695" cy="239270"/>
            </a:xfrm>
            <a:prstGeom prst="triangle">
              <a:avLst/>
            </a:prstGeom>
            <a:solidFill>
              <a:srgbClr val="15FEE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092923AA-3F47-4D71-9C1A-0415777E03F4}"/>
              </a:ext>
            </a:extLst>
          </p:cNvPr>
          <p:cNvSpPr txBox="1"/>
          <p:nvPr/>
        </p:nvSpPr>
        <p:spPr>
          <a:xfrm>
            <a:off x="458799" y="5664864"/>
            <a:ext cx="12277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2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DINCondensedC" charset="0"/>
              </a:rPr>
              <a:t>РОСКОМНАДЗОР</a:t>
            </a:r>
            <a:r>
              <a:rPr lang="ru-RU" sz="1800" b="1" dirty="0">
                <a:solidFill>
                  <a:srgbClr val="3C1E78"/>
                </a:solidFill>
                <a:latin typeface="Arial Narrow" panose="020B0606020202030204" pitchFamily="34" charset="0"/>
                <a:ea typeface="DINCondensedC" charset="0"/>
                <a:cs typeface="Times New Roman" panose="02020603050405020304" pitchFamily="18" charset="0"/>
                <a:sym typeface="DINCondensedC" charset="0"/>
              </a:rPr>
              <a:t> </a:t>
            </a:r>
            <a:r>
              <a:rPr lang="ru-RU" sz="1200" b="1" dirty="0">
                <a:solidFill>
                  <a:srgbClr val="3C1E78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DINCondensedC" charset="0"/>
              </a:rPr>
              <a:t>ТАКЖЕ ВЫНОСИТ РЕШЕНИЯ В ОТНОШЕНИИ НАРКОТИКОВ, СУИЦИДА, ПОСТРАДАВШИХ НЕСОВЕРШЕННОЛЕТНИХ, ВЗРЫВЧАТЫХ ВЕЩЕСТВ И ОРУЖИЯ В </a:t>
            </a:r>
            <a:r>
              <a:rPr lang="ru-RU" sz="12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DINCondensedC" charset="0"/>
              </a:rPr>
              <a:t>СМИ</a:t>
            </a:r>
            <a:endParaRPr lang="en-US" sz="1200" b="1" dirty="0">
              <a:solidFill>
                <a:srgbClr val="0070C0"/>
              </a:solidFill>
              <a:latin typeface="Arial Narrow" panose="020B0606020202030204" pitchFamily="34" charset="0"/>
              <a:cs typeface="Times New Roman" panose="02020603050405020304" pitchFamily="18" charset="0"/>
              <a:sym typeface="DINCondensedC" charset="0"/>
            </a:endParaRPr>
          </a:p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3CC0037E-F8C9-4FB4-AE33-2F196C6402D2}"/>
              </a:ext>
            </a:extLst>
          </p:cNvPr>
          <p:cNvSpPr/>
          <p:nvPr/>
        </p:nvSpPr>
        <p:spPr>
          <a:xfrm>
            <a:off x="10404262" y="2479929"/>
            <a:ext cx="1456812" cy="1241135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lnSpc>
                <a:spcPct val="90000"/>
              </a:lnSpc>
            </a:pPr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СРОК НА УДАЛЕНИЕ ЗАПРЕЩЕННОЙ ИНФОРМАЦИИ – </a:t>
            </a:r>
            <a:r>
              <a:rPr lang="ru-RU" sz="1400" b="1" dirty="0">
                <a:solidFill>
                  <a:srgbClr val="3C1E7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 СУТКИ</a:t>
            </a:r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xmlns="" id="{2BD51E36-3D0A-4231-82B6-2D15A22639E7}"/>
              </a:ext>
            </a:extLst>
          </p:cNvPr>
          <p:cNvGrpSpPr/>
          <p:nvPr/>
        </p:nvGrpSpPr>
        <p:grpSpPr>
          <a:xfrm>
            <a:off x="5886783" y="4819169"/>
            <a:ext cx="210870" cy="188647"/>
            <a:chOff x="5381150" y="2002767"/>
            <a:chExt cx="487694" cy="459695"/>
          </a:xfrm>
        </p:grpSpPr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xmlns="" id="{9B3BD396-7FE8-40EA-943C-F2839CC5E00D}"/>
                </a:ext>
              </a:extLst>
            </p:cNvPr>
            <p:cNvSpPr/>
            <p:nvPr/>
          </p:nvSpPr>
          <p:spPr>
            <a:xfrm rot="16200000">
              <a:off x="5453585" y="2071373"/>
              <a:ext cx="181542" cy="326412"/>
            </a:xfrm>
            <a:prstGeom prst="rect">
              <a:avLst/>
            </a:prstGeom>
            <a:solidFill>
              <a:srgbClr val="1D70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Равнобедренный треугольник 77">
              <a:extLst>
                <a:ext uri="{FF2B5EF4-FFF2-40B4-BE49-F238E27FC236}">
                  <a16:creationId xmlns:a16="http://schemas.microsoft.com/office/drawing/2014/main" xmlns="" id="{057BCC80-C28A-461F-9BDC-514D81DE6C29}"/>
                </a:ext>
              </a:extLst>
            </p:cNvPr>
            <p:cNvSpPr/>
            <p:nvPr/>
          </p:nvSpPr>
          <p:spPr>
            <a:xfrm rot="5400000">
              <a:off x="5519361" y="2112980"/>
              <a:ext cx="459695" cy="239270"/>
            </a:xfrm>
            <a:prstGeom prst="triangle">
              <a:avLst/>
            </a:prstGeom>
            <a:solidFill>
              <a:srgbClr val="15FEE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xmlns="" id="{2BD51E36-3D0A-4231-82B6-2D15A22639E7}"/>
              </a:ext>
            </a:extLst>
          </p:cNvPr>
          <p:cNvGrpSpPr/>
          <p:nvPr/>
        </p:nvGrpSpPr>
        <p:grpSpPr>
          <a:xfrm>
            <a:off x="5887946" y="5161506"/>
            <a:ext cx="210870" cy="188647"/>
            <a:chOff x="5381150" y="2002767"/>
            <a:chExt cx="487694" cy="459695"/>
          </a:xfrm>
        </p:grpSpPr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xmlns="" id="{9B3BD396-7FE8-40EA-943C-F2839CC5E00D}"/>
                </a:ext>
              </a:extLst>
            </p:cNvPr>
            <p:cNvSpPr/>
            <p:nvPr/>
          </p:nvSpPr>
          <p:spPr>
            <a:xfrm rot="16200000">
              <a:off x="5453585" y="2071373"/>
              <a:ext cx="181542" cy="326412"/>
            </a:xfrm>
            <a:prstGeom prst="rect">
              <a:avLst/>
            </a:prstGeom>
            <a:solidFill>
              <a:srgbClr val="1D70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Равнобедренный треугольник 80">
              <a:extLst>
                <a:ext uri="{FF2B5EF4-FFF2-40B4-BE49-F238E27FC236}">
                  <a16:creationId xmlns:a16="http://schemas.microsoft.com/office/drawing/2014/main" xmlns="" id="{057BCC80-C28A-461F-9BDC-514D81DE6C29}"/>
                </a:ext>
              </a:extLst>
            </p:cNvPr>
            <p:cNvSpPr/>
            <p:nvPr/>
          </p:nvSpPr>
          <p:spPr>
            <a:xfrm rot="5400000">
              <a:off x="5519361" y="2112980"/>
              <a:ext cx="459695" cy="239270"/>
            </a:xfrm>
            <a:prstGeom prst="triangle">
              <a:avLst/>
            </a:prstGeom>
            <a:solidFill>
              <a:srgbClr val="15FEE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2" name="Rectangle 4">
            <a:extLst>
              <a:ext uri="{FF2B5EF4-FFF2-40B4-BE49-F238E27FC236}">
                <a16:creationId xmlns:a16="http://schemas.microsoft.com/office/drawing/2014/main" xmlns="" id="{7CE08275-7303-4EDE-B282-F5CB4271521D}"/>
              </a:ext>
            </a:extLst>
          </p:cNvPr>
          <p:cNvSpPr>
            <a:spLocks/>
          </p:cNvSpPr>
          <p:nvPr/>
        </p:nvSpPr>
        <p:spPr bwMode="auto">
          <a:xfrm>
            <a:off x="3599652" y="4755195"/>
            <a:ext cx="2190539" cy="29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 defTabSz="914400">
              <a:lnSpc>
                <a:spcPct val="90000"/>
              </a:lnSpc>
            </a:pPr>
            <a:r>
              <a:rPr lang="ru-RU" sz="12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ヒラギノ角ゴ ProN W3" charset="0"/>
                <a:cs typeface="Times New Roman" panose="02020603050405020304" pitchFamily="18" charset="0"/>
                <a:sym typeface="DINCondensedC" charset="0"/>
              </a:rPr>
              <a:t>РОССЕЛЬХОЗНАДЗОР</a:t>
            </a:r>
            <a:endParaRPr lang="en-US" sz="1200" b="1" dirty="0">
              <a:solidFill>
                <a:srgbClr val="0070C0"/>
              </a:solidFill>
              <a:latin typeface="Arial Narrow" panose="020B0606020202030204" pitchFamily="34" charset="0"/>
              <a:ea typeface="ヒラギノ角ゴ ProN W3" charset="0"/>
              <a:cs typeface="Times New Roman" panose="02020603050405020304" pitchFamily="18" charset="0"/>
              <a:sym typeface="DINCondensedC" charset="0"/>
            </a:endParaRPr>
          </a:p>
        </p:txBody>
      </p:sp>
      <p:sp>
        <p:nvSpPr>
          <p:cNvPr id="83" name="Rectangle 9">
            <a:extLst>
              <a:ext uri="{FF2B5EF4-FFF2-40B4-BE49-F238E27FC236}">
                <a16:creationId xmlns:a16="http://schemas.microsoft.com/office/drawing/2014/main" xmlns="" id="{986C8E82-C7C0-402B-B842-DE8A44AB2035}"/>
              </a:ext>
            </a:extLst>
          </p:cNvPr>
          <p:cNvSpPr>
            <a:spLocks/>
          </p:cNvSpPr>
          <p:nvPr/>
        </p:nvSpPr>
        <p:spPr bwMode="auto">
          <a:xfrm>
            <a:off x="6209035" y="4811146"/>
            <a:ext cx="3233891" cy="21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defTabSz="914400"/>
            <a:r>
              <a:rPr lang="ru-RU" sz="1200" b="1" dirty="0" smtClean="0">
                <a:solidFill>
                  <a:srgbClr val="3C1E78"/>
                </a:solidFill>
                <a:latin typeface="Arial Narrow" panose="020B0606020202030204" pitchFamily="34" charset="0"/>
                <a:ea typeface="DINCondensedC" charset="0"/>
                <a:cs typeface="Times New Roman" panose="02020603050405020304" pitchFamily="18" charset="0"/>
                <a:sym typeface="DINCondensedC" charset="0"/>
              </a:rPr>
              <a:t>ЛЕКАРСТВЕННЫЕ ПРЕПАРАТЫ ДЛЯ ВЕТЕРИНАРНОГО ПРИМЕНЕНИЯ</a:t>
            </a:r>
            <a:endParaRPr lang="en-US" sz="1200" b="1" dirty="0">
              <a:solidFill>
                <a:srgbClr val="3C1E78"/>
              </a:solidFill>
              <a:latin typeface="Arial Narrow" panose="020B0606020202030204" pitchFamily="34" charset="0"/>
              <a:ea typeface="DINCondensedC" charset="0"/>
              <a:cs typeface="Times New Roman" panose="02020603050405020304" pitchFamily="18" charset="0"/>
              <a:sym typeface="DINCondensedC" charset="0"/>
            </a:endParaRPr>
          </a:p>
        </p:txBody>
      </p:sp>
      <p:sp>
        <p:nvSpPr>
          <p:cNvPr id="84" name="Rectangle 4">
            <a:extLst>
              <a:ext uri="{FF2B5EF4-FFF2-40B4-BE49-F238E27FC236}">
                <a16:creationId xmlns:a16="http://schemas.microsoft.com/office/drawing/2014/main" xmlns="" id="{7CE08275-7303-4EDE-B282-F5CB4271521D}"/>
              </a:ext>
            </a:extLst>
          </p:cNvPr>
          <p:cNvSpPr>
            <a:spLocks/>
          </p:cNvSpPr>
          <p:nvPr/>
        </p:nvSpPr>
        <p:spPr bwMode="auto">
          <a:xfrm>
            <a:off x="3087149" y="5148048"/>
            <a:ext cx="2696588" cy="29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 defTabSz="914400">
              <a:lnSpc>
                <a:spcPct val="90000"/>
              </a:lnSpc>
            </a:pPr>
            <a:r>
              <a:rPr lang="ru-RU" sz="12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ヒラギノ角ゴ ProN W3" charset="0"/>
                <a:cs typeface="Times New Roman" panose="02020603050405020304" pitchFamily="18" charset="0"/>
                <a:sym typeface="DINCondensedC" charset="0"/>
              </a:rPr>
              <a:t>МВД / ФСБ / МЧС / МИНОБОРОНЫ / ФСИН / РОСГВАРДИЯ / ФТС / СВЧ / ФСО</a:t>
            </a:r>
            <a:endParaRPr lang="en-US" sz="1200" b="1" dirty="0">
              <a:solidFill>
                <a:srgbClr val="0070C0"/>
              </a:solidFill>
              <a:latin typeface="Arial Narrow" panose="020B0606020202030204" pitchFamily="34" charset="0"/>
              <a:ea typeface="ヒラギノ角ゴ ProN W3" charset="0"/>
              <a:cs typeface="Times New Roman" panose="02020603050405020304" pitchFamily="18" charset="0"/>
              <a:sym typeface="DINCondensedC" charset="0"/>
            </a:endParaRPr>
          </a:p>
        </p:txBody>
      </p:sp>
      <p:sp>
        <p:nvSpPr>
          <p:cNvPr id="85" name="Rectangle 9">
            <a:extLst>
              <a:ext uri="{FF2B5EF4-FFF2-40B4-BE49-F238E27FC236}">
                <a16:creationId xmlns:a16="http://schemas.microsoft.com/office/drawing/2014/main" xmlns="" id="{986C8E82-C7C0-402B-B842-DE8A44AB2035}"/>
              </a:ext>
            </a:extLst>
          </p:cNvPr>
          <p:cNvSpPr>
            <a:spLocks/>
          </p:cNvSpPr>
          <p:nvPr/>
        </p:nvSpPr>
        <p:spPr bwMode="auto">
          <a:xfrm>
            <a:off x="6202180" y="5219385"/>
            <a:ext cx="3233891" cy="21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defTabSz="914400"/>
            <a:r>
              <a:rPr lang="ru-RU" sz="1200" b="1" dirty="0" smtClean="0">
                <a:solidFill>
                  <a:srgbClr val="3C1E78"/>
                </a:solidFill>
                <a:latin typeface="Arial Narrow" panose="020B0606020202030204" pitchFamily="34" charset="0"/>
                <a:ea typeface="DINCondensedC" charset="0"/>
                <a:cs typeface="Times New Roman" panose="02020603050405020304" pitchFamily="18" charset="0"/>
                <a:sym typeface="DINCondensedC" charset="0"/>
              </a:rPr>
              <a:t>СВЕДЕНИЯ О ЛИЦАХ, В ОТНОШЕНИИ КОТОРЫХ ОБЕСПЕЧИВАЕТСЯ КОНФИДЕНЦИАЛЬНОСТЬ</a:t>
            </a:r>
            <a:endParaRPr lang="en-US" sz="1200" b="1" dirty="0">
              <a:solidFill>
                <a:srgbClr val="3C1E78"/>
              </a:solidFill>
              <a:latin typeface="Arial Narrow" panose="020B0606020202030204" pitchFamily="34" charset="0"/>
              <a:ea typeface="DINCondensedC" charset="0"/>
              <a:cs typeface="Times New Roman" panose="02020603050405020304" pitchFamily="18" charset="0"/>
              <a:sym typeface="DINCondensed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888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logo.png"/>
          <p:cNvPicPr>
            <a:picLocks noChangeAspect="1" noChangeArrowheads="1"/>
          </p:cNvPicPr>
          <p:nvPr/>
        </p:nvPicPr>
        <p:blipFill>
          <a:blip r:embed="rId2" cstate="print">
            <a:lum bright="26000" contrast="-87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7519" y="3811031"/>
            <a:ext cx="1346200" cy="164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8955273" y="6217411"/>
            <a:ext cx="2844800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210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20</a:t>
            </a:fld>
            <a:endParaRPr lang="ru-RU" sz="27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772958" y="262613"/>
            <a:ext cx="10909112" cy="526029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Предоставление обязательного экземпляра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7647" y="1195668"/>
            <a:ext cx="11496943" cy="136960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Федеральным законом № 77-ФЗ «Об обязательном экземпляре документов» предусмотрена </a:t>
            </a:r>
            <a:r>
              <a:rPr lang="ru-RU" sz="2700" b="1" u="sng" dirty="0">
                <a:latin typeface="Times New Roman" pitchFamily="18" charset="0"/>
                <a:cs typeface="Times New Roman" pitchFamily="18" charset="0"/>
              </a:rPr>
              <a:t>обязанность производителя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документов доставлять обязательный бесплатный экземпляр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3225" y="2647966"/>
            <a:ext cx="11451364" cy="381642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 algn="ctr"/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Материалы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организаций по производству телерадиопродукции и телерадиовещательных организаций, в том числе материалы, которые созданы по их заказу, 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производство которых закончено и которые вышли в эфир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направляются</a:t>
            </a:r>
          </a:p>
          <a:p>
            <a:pPr lvl="0" algn="ctr"/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ФГУП ВГТРК «Гостелерадиофонд»</a:t>
            </a:r>
          </a:p>
          <a:p>
            <a:pPr lvl="0" algn="ctr"/>
            <a:endParaRPr lang="ru-RU" sz="2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позднее чем через месяц со дня их выхода в эфир</a:t>
            </a:r>
          </a:p>
          <a:p>
            <a:pPr lvl="0" algn="ctr"/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8752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8955273" y="6217411"/>
            <a:ext cx="2844800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210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21</a:t>
            </a:fld>
            <a:endParaRPr lang="ru-RU" sz="27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Заголовок 4"/>
          <p:cNvSpPr>
            <a:spLocks noGrp="1"/>
          </p:cNvSpPr>
          <p:nvPr>
            <p:ph type="title"/>
          </p:nvPr>
        </p:nvSpPr>
        <p:spPr>
          <a:xfrm>
            <a:off x="468843" y="1051615"/>
            <a:ext cx="10909112" cy="526029"/>
          </a:xfrm>
        </p:spPr>
        <p:txBody>
          <a:bodyPr>
            <a:noAutofit/>
          </a:bodyPr>
          <a:lstStyle/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ПЕРЕДАЧЕ ПОДЛЕЖАТ программы и передачи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том числе вышедшие в прямом эфире):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7000" y="2233192"/>
            <a:ext cx="8102600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endParaRPr lang="ru-RU" sz="2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СОБСТВЕННОГО ПРОИЗВОДСТВА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0377" y="2597839"/>
            <a:ext cx="675217" cy="658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844" y="3567670"/>
            <a:ext cx="658284" cy="67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843" y="4607457"/>
            <a:ext cx="658284" cy="68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97000" y="2998573"/>
            <a:ext cx="10312401" cy="13696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endParaRPr lang="ru-RU" sz="2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МАТЕРИАЛЫ, СОЗДАННЫЕ ПО ЗАКАЗУ РЕДАКЦИИ (ВЕЩАТЕЛЯ)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97000" y="4107606"/>
            <a:ext cx="9258301" cy="17851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endParaRPr lang="ru-RU" sz="2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МАТЕРИАЛЫ, АВТОРСКИЕ ПРАВА НА КОТОРЫЕ ПЕРЕДАНЫ РЕДАКЦИИ (ВЕЩАТЕЛЮ) ПРАВООБЛАДАТЕЛЯМИ</a:t>
            </a:r>
          </a:p>
        </p:txBody>
      </p:sp>
    </p:spTree>
    <p:extLst>
      <p:ext uri="{BB962C8B-B14F-4D97-AF65-F5344CB8AC3E}">
        <p14:creationId xmlns:p14="http://schemas.microsoft.com/office/powerpoint/2010/main" xmlns="" val="130661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8955273" y="6217411"/>
            <a:ext cx="2844800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210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22</a:t>
            </a:fld>
            <a:endParaRPr lang="ru-RU" sz="27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8501" y="1672743"/>
            <a:ext cx="10934700" cy="11079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Сдавать на хранение в ВГТРК записи РЕКЛАМЫ, вышедшей в эфир канала, НЕ НУЖНО.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3450" y="2780738"/>
            <a:ext cx="10375900" cy="20928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Освобождены от обязанности предоставлять какие-либо материалы в ВГТРК региональные лицензиаты, осуществляющие 100%-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ную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ретрансляцию федеральных телеканалов (радиоканалов).</a:t>
            </a:r>
          </a:p>
        </p:txBody>
      </p:sp>
      <p:pic>
        <p:nvPicPr>
          <p:cNvPr id="7" name="Picture 2" descr="F: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809" y="5046612"/>
            <a:ext cx="1346200" cy="164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5598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8955273" y="6217411"/>
            <a:ext cx="2844800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210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23</a:t>
            </a:fld>
            <a:endParaRPr lang="ru-RU" sz="27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Заголовок 4"/>
          <p:cNvSpPr>
            <a:spLocks noGrp="1"/>
          </p:cNvSpPr>
          <p:nvPr>
            <p:ph type="title"/>
          </p:nvPr>
        </p:nvSpPr>
        <p:spPr>
          <a:xfrm>
            <a:off x="764719" y="287326"/>
            <a:ext cx="10909112" cy="526029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Предоставление обязательного экземпляра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797247"/>
              </p:ext>
            </p:extLst>
          </p:nvPr>
        </p:nvGraphicFramePr>
        <p:xfrm>
          <a:off x="2035894" y="1514670"/>
          <a:ext cx="3619080" cy="4395060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812089"/>
                <a:gridCol w="372533"/>
                <a:gridCol w="810280"/>
                <a:gridCol w="812089"/>
                <a:gridCol w="812089"/>
              </a:tblGrid>
              <a:tr h="38775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300" b="1" dirty="0" err="1" smtClean="0">
                          <a:solidFill>
                            <a:srgbClr val="004A97"/>
                          </a:solidFill>
                        </a:rPr>
                        <a:t>Март</a:t>
                      </a:r>
                      <a:r>
                        <a:rPr lang="uk-UA" sz="2300" b="1" dirty="0" smtClean="0">
                          <a:solidFill>
                            <a:srgbClr val="004A97"/>
                          </a:solidFill>
                        </a:rPr>
                        <a:t> </a:t>
                      </a:r>
                      <a:endParaRPr lang="ru-RU" sz="500" b="1" dirty="0">
                        <a:solidFill>
                          <a:srgbClr val="004A97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2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b="1" dirty="0">
                        <a:solidFill>
                          <a:srgbClr val="004A97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300" b="1" dirty="0">
                          <a:solidFill>
                            <a:srgbClr val="004A97"/>
                          </a:solidFill>
                        </a:rPr>
                        <a:t>4</a:t>
                      </a:r>
                      <a:endParaRPr lang="ru-RU" sz="500" b="1" dirty="0">
                        <a:solidFill>
                          <a:srgbClr val="004A97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300" b="1" dirty="0">
                          <a:solidFill>
                            <a:srgbClr val="004A97"/>
                          </a:solidFill>
                        </a:rPr>
                        <a:t>11</a:t>
                      </a:r>
                      <a:endParaRPr lang="ru-RU" sz="500" b="1" dirty="0">
                        <a:solidFill>
                          <a:srgbClr val="004A97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300" b="1" dirty="0">
                          <a:solidFill>
                            <a:srgbClr val="004A97"/>
                          </a:solidFill>
                        </a:rPr>
                        <a:t>18</a:t>
                      </a:r>
                      <a:endParaRPr lang="ru-RU" sz="500" b="1" dirty="0">
                        <a:solidFill>
                          <a:srgbClr val="004A97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300" b="1" dirty="0">
                          <a:solidFill>
                            <a:srgbClr val="004A97"/>
                          </a:solidFill>
                        </a:rPr>
                        <a:t>25</a:t>
                      </a:r>
                      <a:endParaRPr lang="ru-RU" sz="500" b="1" dirty="0">
                        <a:solidFill>
                          <a:srgbClr val="004A97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72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b="1" dirty="0">
                        <a:solidFill>
                          <a:srgbClr val="004A97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300" b="1" dirty="0">
                          <a:solidFill>
                            <a:srgbClr val="004A97"/>
                          </a:solidFill>
                        </a:rPr>
                        <a:t>5</a:t>
                      </a:r>
                      <a:endParaRPr lang="ru-RU" sz="500" b="1" dirty="0">
                        <a:solidFill>
                          <a:srgbClr val="004A97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300" b="1" dirty="0">
                          <a:solidFill>
                            <a:srgbClr val="004A97"/>
                          </a:solidFill>
                        </a:rPr>
                        <a:t>12</a:t>
                      </a:r>
                      <a:endParaRPr lang="ru-RU" sz="500" b="1" dirty="0">
                        <a:solidFill>
                          <a:srgbClr val="004A97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300" b="1" dirty="0">
                          <a:solidFill>
                            <a:srgbClr val="004A97"/>
                          </a:solidFill>
                        </a:rPr>
                        <a:t>19</a:t>
                      </a:r>
                      <a:endParaRPr lang="ru-RU" sz="500" b="1" dirty="0">
                        <a:solidFill>
                          <a:srgbClr val="004A97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300" b="1" dirty="0">
                          <a:solidFill>
                            <a:srgbClr val="004A97"/>
                          </a:solidFill>
                        </a:rPr>
                        <a:t>26</a:t>
                      </a:r>
                      <a:endParaRPr lang="ru-RU" sz="500" b="1" dirty="0">
                        <a:solidFill>
                          <a:srgbClr val="004A97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72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b="1" dirty="0">
                        <a:solidFill>
                          <a:srgbClr val="004A97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300" b="1" dirty="0">
                          <a:solidFill>
                            <a:srgbClr val="004A97"/>
                          </a:solidFill>
                        </a:rPr>
                        <a:t>6</a:t>
                      </a:r>
                      <a:endParaRPr lang="ru-RU" sz="500" b="1" dirty="0">
                        <a:solidFill>
                          <a:srgbClr val="004A97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300" b="1" dirty="0">
                          <a:solidFill>
                            <a:srgbClr val="004A97"/>
                          </a:solidFill>
                        </a:rPr>
                        <a:t>13</a:t>
                      </a:r>
                      <a:endParaRPr lang="ru-RU" sz="500" b="1" dirty="0">
                        <a:solidFill>
                          <a:srgbClr val="004A97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300" b="1" dirty="0">
                          <a:solidFill>
                            <a:srgbClr val="004A97"/>
                          </a:solidFill>
                        </a:rPr>
                        <a:t>20</a:t>
                      </a:r>
                      <a:endParaRPr lang="ru-RU" sz="500" b="1" dirty="0">
                        <a:solidFill>
                          <a:srgbClr val="004A97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300" b="1" dirty="0">
                          <a:solidFill>
                            <a:srgbClr val="004A97"/>
                          </a:solidFill>
                        </a:rPr>
                        <a:t>27</a:t>
                      </a:r>
                      <a:endParaRPr lang="ru-RU" sz="500" b="1" dirty="0">
                        <a:solidFill>
                          <a:srgbClr val="004A97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72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b="1" dirty="0">
                        <a:solidFill>
                          <a:srgbClr val="004A97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300" b="1" dirty="0">
                          <a:solidFill>
                            <a:srgbClr val="004A97"/>
                          </a:solidFill>
                        </a:rPr>
                        <a:t>7</a:t>
                      </a:r>
                      <a:endParaRPr lang="ru-RU" sz="500" b="1" dirty="0">
                        <a:solidFill>
                          <a:srgbClr val="004A97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300" b="1" dirty="0">
                          <a:solidFill>
                            <a:srgbClr val="004A97"/>
                          </a:solidFill>
                        </a:rPr>
                        <a:t>14</a:t>
                      </a:r>
                      <a:endParaRPr lang="ru-RU" sz="500" b="1" dirty="0">
                        <a:solidFill>
                          <a:srgbClr val="004A97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300" b="1" dirty="0">
                          <a:solidFill>
                            <a:srgbClr val="004A97"/>
                          </a:solidFill>
                        </a:rPr>
                        <a:t>21</a:t>
                      </a:r>
                      <a:endParaRPr lang="ru-RU" sz="500" b="1" dirty="0">
                        <a:solidFill>
                          <a:srgbClr val="004A97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300" b="1" dirty="0">
                          <a:solidFill>
                            <a:srgbClr val="004A97"/>
                          </a:solidFill>
                        </a:rPr>
                        <a:t>28</a:t>
                      </a:r>
                      <a:endParaRPr lang="ru-RU" sz="500" b="1" dirty="0">
                        <a:solidFill>
                          <a:srgbClr val="004A97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72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300" b="1" dirty="0">
                          <a:solidFill>
                            <a:srgbClr val="004A97"/>
                          </a:solidFill>
                        </a:rPr>
                        <a:t>1</a:t>
                      </a:r>
                      <a:endParaRPr lang="ru-RU" sz="500" b="1" dirty="0">
                        <a:solidFill>
                          <a:srgbClr val="004A97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300" b="1" dirty="0">
                          <a:solidFill>
                            <a:srgbClr val="004A97"/>
                          </a:solidFill>
                        </a:rPr>
                        <a:t>8</a:t>
                      </a:r>
                      <a:endParaRPr lang="ru-RU" sz="500" b="1" dirty="0">
                        <a:solidFill>
                          <a:srgbClr val="004A97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300" b="1" dirty="0">
                          <a:solidFill>
                            <a:srgbClr val="004A97"/>
                          </a:solidFill>
                        </a:rPr>
                        <a:t>15</a:t>
                      </a:r>
                      <a:endParaRPr lang="ru-RU" sz="500" b="1" dirty="0">
                        <a:solidFill>
                          <a:srgbClr val="004A97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300" b="1" dirty="0">
                          <a:solidFill>
                            <a:srgbClr val="004A97"/>
                          </a:solidFill>
                        </a:rPr>
                        <a:t>22</a:t>
                      </a:r>
                      <a:endParaRPr lang="ru-RU" sz="500" b="1" dirty="0">
                        <a:solidFill>
                          <a:srgbClr val="004A97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300" b="1" dirty="0">
                          <a:solidFill>
                            <a:srgbClr val="004A97"/>
                          </a:solidFill>
                        </a:rPr>
                        <a:t>29</a:t>
                      </a:r>
                      <a:endParaRPr lang="ru-RU" sz="500" b="1" dirty="0">
                        <a:solidFill>
                          <a:srgbClr val="004A97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72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300" b="1" dirty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ru-RU" sz="500" b="1" dirty="0">
                        <a:solidFill>
                          <a:srgbClr val="C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300" b="1" dirty="0">
                          <a:solidFill>
                            <a:srgbClr val="C00000"/>
                          </a:solidFill>
                        </a:rPr>
                        <a:t>9</a:t>
                      </a:r>
                      <a:endParaRPr lang="ru-RU" sz="500" b="1" dirty="0">
                        <a:solidFill>
                          <a:srgbClr val="C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300" b="1" dirty="0">
                          <a:solidFill>
                            <a:srgbClr val="C00000"/>
                          </a:solidFill>
                        </a:rPr>
                        <a:t>16</a:t>
                      </a:r>
                      <a:endParaRPr lang="ru-RU" sz="500" b="1" dirty="0">
                        <a:solidFill>
                          <a:srgbClr val="C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b="1" dirty="0">
                          <a:solidFill>
                            <a:srgbClr val="C00000"/>
                          </a:solidFill>
                        </a:rPr>
                        <a:t>23</a:t>
                      </a:r>
                      <a:endParaRPr lang="ru-RU" sz="500" b="1" dirty="0">
                        <a:solidFill>
                          <a:srgbClr val="C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b="1" dirty="0">
                          <a:solidFill>
                            <a:srgbClr val="C00000"/>
                          </a:solidFill>
                        </a:rPr>
                        <a:t>30</a:t>
                      </a:r>
                      <a:endParaRPr lang="ru-RU" sz="500" b="1" dirty="0">
                        <a:solidFill>
                          <a:srgbClr val="C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72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b="1" dirty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sz="500" b="1" dirty="0">
                        <a:solidFill>
                          <a:srgbClr val="C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b="1" dirty="0">
                          <a:solidFill>
                            <a:srgbClr val="C00000"/>
                          </a:solidFill>
                        </a:rPr>
                        <a:t>10</a:t>
                      </a:r>
                      <a:endParaRPr lang="ru-RU" sz="500" b="1" dirty="0">
                        <a:solidFill>
                          <a:srgbClr val="C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b="1" dirty="0">
                          <a:solidFill>
                            <a:srgbClr val="C00000"/>
                          </a:solidFill>
                        </a:rPr>
                        <a:t>17</a:t>
                      </a:r>
                      <a:endParaRPr lang="ru-RU" sz="500" b="1" dirty="0">
                        <a:solidFill>
                          <a:srgbClr val="C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b="1" dirty="0">
                          <a:solidFill>
                            <a:srgbClr val="C00000"/>
                          </a:solidFill>
                        </a:rPr>
                        <a:t>24</a:t>
                      </a:r>
                      <a:endParaRPr lang="ru-RU" sz="500" b="1" dirty="0">
                        <a:solidFill>
                          <a:srgbClr val="C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b="1" dirty="0">
                          <a:solidFill>
                            <a:srgbClr val="C00000"/>
                          </a:solidFill>
                        </a:rPr>
                        <a:t>31</a:t>
                      </a:r>
                      <a:endParaRPr lang="ru-RU" sz="500" b="1" dirty="0">
                        <a:solidFill>
                          <a:srgbClr val="C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Овальная выноска 6"/>
          <p:cNvSpPr/>
          <p:nvPr/>
        </p:nvSpPr>
        <p:spPr>
          <a:xfrm>
            <a:off x="31032" y="2972974"/>
            <a:ext cx="1769631" cy="1236562"/>
          </a:xfrm>
          <a:prstGeom prst="wedgeEllipseCallout">
            <a:avLst>
              <a:gd name="adj1" fmla="val 79026"/>
              <a:gd name="adj2" fmla="val 57855"/>
            </a:avLst>
          </a:prstGeom>
          <a:solidFill>
            <a:schemeClr val="accent1">
              <a:lumMod val="60000"/>
              <a:lumOff val="40000"/>
              <a:alpha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dirty="0">
                <a:solidFill>
                  <a:srgbClr val="004A97"/>
                </a:solidFill>
              </a:rPr>
              <a:t>Дата</a:t>
            </a:r>
          </a:p>
          <a:p>
            <a:pPr algn="ctr"/>
            <a:r>
              <a:rPr lang="ru-RU" dirty="0">
                <a:solidFill>
                  <a:srgbClr val="004A97"/>
                </a:solidFill>
              </a:rPr>
              <a:t>выхода в</a:t>
            </a:r>
          </a:p>
          <a:p>
            <a:pPr algn="ctr"/>
            <a:r>
              <a:rPr lang="ru-RU" dirty="0">
                <a:solidFill>
                  <a:srgbClr val="004A97"/>
                </a:solidFill>
              </a:rPr>
              <a:t>эфир</a:t>
            </a:r>
          </a:p>
        </p:txBody>
      </p:sp>
      <p:sp>
        <p:nvSpPr>
          <p:cNvPr id="8" name="Овал 7"/>
          <p:cNvSpPr/>
          <p:nvPr/>
        </p:nvSpPr>
        <p:spPr>
          <a:xfrm>
            <a:off x="2159931" y="4304735"/>
            <a:ext cx="603564" cy="398353"/>
          </a:xfrm>
          <a:prstGeom prst="ellipse">
            <a:avLst/>
          </a:prstGeom>
          <a:noFill/>
          <a:ln cap="rnd" cmpd="sng">
            <a:solidFill>
              <a:srgbClr val="00AEEF"/>
            </a:solidFill>
            <a:round/>
          </a:ln>
          <a:effectLst/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8479963"/>
              </p:ext>
            </p:extLst>
          </p:nvPr>
        </p:nvGraphicFramePr>
        <p:xfrm>
          <a:off x="6155773" y="1517650"/>
          <a:ext cx="4035097" cy="4404360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807379"/>
                <a:gridCol w="807379"/>
                <a:gridCol w="805581"/>
                <a:gridCol w="807379"/>
                <a:gridCol w="807379"/>
              </a:tblGrid>
              <a:tr h="34671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300" b="1" dirty="0" err="1" smtClean="0">
                          <a:solidFill>
                            <a:srgbClr val="004A97"/>
                          </a:solidFill>
                        </a:rPr>
                        <a:t>Апрель</a:t>
                      </a:r>
                      <a:endParaRPr lang="ru-RU" sz="500" b="1" dirty="0">
                        <a:solidFill>
                          <a:srgbClr val="004A97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99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9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1</a:t>
                      </a:r>
                      <a:endParaRPr lang="ru-RU" sz="1900" b="1" dirty="0" smtClean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900" b="1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9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8</a:t>
                      </a:r>
                      <a:endParaRPr lang="ru-RU" sz="1900" b="1" dirty="0" smtClean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900" b="1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9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15</a:t>
                      </a:r>
                      <a:endParaRPr lang="ru-RU" sz="1900" b="1" dirty="0" smtClean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900" b="1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9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22</a:t>
                      </a:r>
                      <a:endParaRPr lang="ru-RU" sz="1900" b="1" dirty="0" smtClean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900" b="1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9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29</a:t>
                      </a:r>
                      <a:endParaRPr lang="ru-RU" sz="1900" b="1" dirty="0" smtClean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900" b="1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699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9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2</a:t>
                      </a:r>
                      <a:endParaRPr lang="ru-RU" sz="1900" b="1" dirty="0" smtClean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900" b="1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9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9</a:t>
                      </a:r>
                      <a:endParaRPr lang="ru-RU" sz="1900" b="1" dirty="0" smtClean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900" b="1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9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16</a:t>
                      </a:r>
                      <a:endParaRPr lang="ru-RU" sz="1900" b="1" dirty="0" smtClean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900" b="1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23</a:t>
                      </a:r>
                      <a:endParaRPr lang="ru-RU" sz="1900" b="1" dirty="0" smtClean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900" b="1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30</a:t>
                      </a:r>
                      <a:endParaRPr lang="ru-RU" sz="1900" b="1" dirty="0" smtClean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900" b="1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699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3</a:t>
                      </a:r>
                      <a:endParaRPr lang="ru-RU" sz="1900" b="1" dirty="0" smtClean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900" b="1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10</a:t>
                      </a:r>
                      <a:endParaRPr lang="ru-RU" sz="1900" b="1" dirty="0" smtClean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900" b="1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17</a:t>
                      </a:r>
                      <a:endParaRPr lang="ru-RU" sz="1900" b="1" dirty="0" smtClean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900" b="1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24</a:t>
                      </a:r>
                      <a:endParaRPr lang="ru-RU" sz="1900" b="1" dirty="0" smtClean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900" b="1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b="1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699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9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4</a:t>
                      </a:r>
                      <a:endParaRPr lang="ru-RU" sz="1900" b="1" dirty="0" smtClean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900" b="1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9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11</a:t>
                      </a:r>
                      <a:endParaRPr lang="ru-RU" sz="1900" b="1" dirty="0" smtClean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900" b="1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9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18</a:t>
                      </a:r>
                      <a:endParaRPr lang="ru-RU" sz="1900" b="1" dirty="0" smtClean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900" b="1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9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25</a:t>
                      </a:r>
                      <a:endParaRPr lang="ru-RU" sz="1900" b="1" dirty="0" smtClean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900" b="1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b="1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699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9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5</a:t>
                      </a:r>
                      <a:endParaRPr lang="ru-RU" sz="1900" b="1" dirty="0" smtClean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900" b="1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9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12</a:t>
                      </a:r>
                      <a:endParaRPr lang="ru-RU" sz="1900" b="1" dirty="0" smtClean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900" b="1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9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19</a:t>
                      </a:r>
                      <a:endParaRPr lang="ru-RU" sz="1900" b="1" dirty="0" smtClean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900" b="1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9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26</a:t>
                      </a:r>
                      <a:endParaRPr lang="ru-RU" sz="1900" b="1" dirty="0" smtClean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900" b="1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b="1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699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900" b="1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6</a:t>
                      </a:r>
                      <a:endParaRPr lang="ru-RU" sz="1900" b="1" dirty="0" smtClean="0">
                        <a:solidFill>
                          <a:schemeClr val="accent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900" b="1" dirty="0">
                        <a:solidFill>
                          <a:schemeClr val="accent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900" b="1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13</a:t>
                      </a:r>
                      <a:endParaRPr lang="ru-RU" sz="1900" b="1" dirty="0" smtClean="0">
                        <a:solidFill>
                          <a:schemeClr val="accent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900" b="1" dirty="0">
                        <a:solidFill>
                          <a:schemeClr val="accent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900" b="1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20</a:t>
                      </a:r>
                      <a:endParaRPr lang="ru-RU" sz="1900" b="1" dirty="0" smtClean="0">
                        <a:solidFill>
                          <a:schemeClr val="accent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900" b="1" dirty="0">
                        <a:solidFill>
                          <a:schemeClr val="accent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900" b="1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27</a:t>
                      </a:r>
                      <a:endParaRPr lang="ru-RU" sz="1900" b="1" dirty="0" smtClean="0">
                        <a:solidFill>
                          <a:schemeClr val="accent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900" b="1" dirty="0">
                        <a:solidFill>
                          <a:schemeClr val="accent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b="1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335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900" b="1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7</a:t>
                      </a:r>
                      <a:endParaRPr lang="ru-RU" sz="1900" b="1" dirty="0" smtClean="0">
                        <a:solidFill>
                          <a:schemeClr val="accent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900" b="1" dirty="0">
                        <a:solidFill>
                          <a:schemeClr val="accent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900" b="1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14</a:t>
                      </a:r>
                      <a:endParaRPr lang="ru-RU" sz="1900" b="1" dirty="0" smtClean="0">
                        <a:solidFill>
                          <a:schemeClr val="accent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900" b="1" dirty="0">
                        <a:solidFill>
                          <a:schemeClr val="accent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900" b="1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21</a:t>
                      </a:r>
                      <a:endParaRPr lang="ru-RU" sz="1900" b="1" dirty="0" smtClean="0">
                        <a:solidFill>
                          <a:schemeClr val="accent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900" b="1" dirty="0">
                        <a:solidFill>
                          <a:schemeClr val="accent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900" b="1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28</a:t>
                      </a:r>
                      <a:endParaRPr lang="ru-RU" sz="1900" b="1" dirty="0" smtClean="0">
                        <a:solidFill>
                          <a:schemeClr val="accent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900" b="1" dirty="0">
                        <a:solidFill>
                          <a:schemeClr val="accent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b="1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0" name="Овал 9"/>
          <p:cNvSpPr/>
          <p:nvPr/>
        </p:nvSpPr>
        <p:spPr>
          <a:xfrm rot="20766947">
            <a:off x="6274306" y="1835149"/>
            <a:ext cx="603564" cy="43391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293065" y="2440833"/>
            <a:ext cx="603564" cy="398353"/>
          </a:xfrm>
          <a:prstGeom prst="ellipse">
            <a:avLst/>
          </a:prstGeom>
          <a:noFill/>
          <a:ln cap="rnd" cmpd="sng">
            <a:solidFill>
              <a:srgbClr val="C00000"/>
            </a:solidFill>
            <a:round/>
          </a:ln>
          <a:effectLst/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2" name="Овальная выноска 11"/>
          <p:cNvSpPr/>
          <p:nvPr/>
        </p:nvSpPr>
        <p:spPr>
          <a:xfrm>
            <a:off x="9089381" y="2640009"/>
            <a:ext cx="2269401" cy="1209141"/>
          </a:xfrm>
          <a:prstGeom prst="wedgeEllipseCallout">
            <a:avLst>
              <a:gd name="adj1" fmla="val -142354"/>
              <a:gd name="adj2" fmla="val -44723"/>
            </a:avLst>
          </a:prstGeom>
          <a:solidFill>
            <a:srgbClr val="C00000">
              <a:alpha val="11000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1600" dirty="0">
                <a:solidFill>
                  <a:srgbClr val="004A97"/>
                </a:solidFill>
              </a:rPr>
              <a:t>Передача материалов с</a:t>
            </a:r>
          </a:p>
          <a:p>
            <a:pPr algn="ctr"/>
            <a:r>
              <a:rPr lang="ru-RU" sz="1600" dirty="0">
                <a:solidFill>
                  <a:srgbClr val="004A97"/>
                </a:solidFill>
              </a:rPr>
              <a:t>нарушением</a:t>
            </a:r>
          </a:p>
          <a:p>
            <a:pPr algn="ctr"/>
            <a:r>
              <a:rPr lang="ru-RU" sz="1600" dirty="0">
                <a:solidFill>
                  <a:srgbClr val="004A97"/>
                </a:solidFill>
              </a:rPr>
              <a:t>срока</a:t>
            </a:r>
          </a:p>
        </p:txBody>
      </p:sp>
      <p:sp>
        <p:nvSpPr>
          <p:cNvPr id="13" name="Овальная выноска 12"/>
          <p:cNvSpPr/>
          <p:nvPr/>
        </p:nvSpPr>
        <p:spPr>
          <a:xfrm>
            <a:off x="9301826" y="1008447"/>
            <a:ext cx="2549359" cy="1326696"/>
          </a:xfrm>
          <a:prstGeom prst="wedgeEllipseCallout">
            <a:avLst>
              <a:gd name="adj1" fmla="val -139950"/>
              <a:gd name="adj2" fmla="val 22155"/>
            </a:avLst>
          </a:prstGeom>
          <a:solidFill>
            <a:schemeClr val="accent1">
              <a:lumMod val="60000"/>
              <a:lumOff val="40000"/>
              <a:alpha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dirty="0">
                <a:solidFill>
                  <a:srgbClr val="004A97"/>
                </a:solidFill>
              </a:rPr>
              <a:t>Окончание срока</a:t>
            </a:r>
          </a:p>
          <a:p>
            <a:pPr algn="ctr"/>
            <a:r>
              <a:rPr lang="ru-RU" dirty="0">
                <a:solidFill>
                  <a:srgbClr val="004A97"/>
                </a:solidFill>
              </a:rPr>
              <a:t>передачи</a:t>
            </a:r>
          </a:p>
        </p:txBody>
      </p:sp>
    </p:spTree>
    <p:extLst>
      <p:ext uri="{BB962C8B-B14F-4D97-AF65-F5344CB8AC3E}">
        <p14:creationId xmlns:p14="http://schemas.microsoft.com/office/powerpoint/2010/main" xmlns="" val="4281201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8955273" y="6217411"/>
            <a:ext cx="2844800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210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24</a:t>
            </a:fld>
            <a:endParaRPr lang="ru-RU" sz="27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4501" y="1358733"/>
            <a:ext cx="7226300" cy="70788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Нарушение порядка представления обязательного экземпляра документов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0042" y="2066615"/>
            <a:ext cx="675217" cy="658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071807" y="2843230"/>
            <a:ext cx="2464019" cy="4154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13.23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КоАП РФ 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0036" y="3367617"/>
            <a:ext cx="675217" cy="658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42945" y="4025901"/>
            <a:ext cx="6781800" cy="129265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наложение административного штрафа: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 граждан в размере 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 500 рублей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на должностных лиц - 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1000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000 рублей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на юридических лиц - 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000 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20 000 рублей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8667" y="850899"/>
            <a:ext cx="3917951" cy="515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58070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3836" y="1655806"/>
            <a:ext cx="9534699" cy="4239948"/>
          </a:xfrm>
        </p:spPr>
        <p:txBody>
          <a:bodyPr>
            <a:noAutofit/>
          </a:bodyPr>
          <a:lstStyle/>
          <a:p>
            <a:r>
              <a:rPr lang="ru-RU" altLang="ru-RU" sz="4400" b="1" dirty="0">
                <a:latin typeface="Times New Roman" pitchFamily="18" charset="0"/>
                <a:cs typeface="Times New Roman" pitchFamily="18" charset="0"/>
              </a:rPr>
              <a:t>Недопущение случаев публикации в материалах информации о способах, методах изготовления и использования, а также местах приобретения наркотических средств, психотропных веществ и их прекурсоров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5912" y="293777"/>
            <a:ext cx="8744989" cy="677107"/>
          </a:xfrm>
          <a:prstGeom prst="rect">
            <a:avLst/>
          </a:prstGeom>
          <a:noFill/>
        </p:spPr>
        <p:txBody>
          <a:bodyPr wrap="square" lIns="91344" tIns="45718" rIns="91344" bIns="45718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Роскомнадзора по Хабаровскому краю, Сахалинской области и Еврейской автономной области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700130" y="5071730"/>
            <a:ext cx="7400260" cy="988828"/>
          </a:xfrm>
          <a:prstGeom prst="rect">
            <a:avLst/>
          </a:prstGeom>
        </p:spPr>
        <p:txBody>
          <a:bodyPr vert="horz" lIns="91344" tIns="45718" rIns="91344" bIns="45718" numCol="1" rtlCol="0" anchor="b">
            <a:noAutofit/>
          </a:bodyPr>
          <a:lstStyle>
            <a:lvl1pPr algn="ctr" defTabSz="91331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980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4"/>
          <p:cNvSpPr>
            <a:spLocks noChangeArrowheads="1"/>
          </p:cNvSpPr>
          <p:nvPr/>
        </p:nvSpPr>
        <p:spPr bwMode="auto">
          <a:xfrm>
            <a:off x="245533" y="1624412"/>
            <a:ext cx="11760200" cy="4708977"/>
          </a:xfrm>
          <a:prstGeom prst="rect">
            <a:avLst/>
          </a:prstGeom>
          <a:solidFill>
            <a:srgbClr val="C9DEEF"/>
          </a:solidFill>
          <a:ln w="9525">
            <a:noFill/>
            <a:miter lim="800000"/>
            <a:headEnd/>
            <a:tailEnd/>
          </a:ln>
        </p:spPr>
        <p:txBody>
          <a:bodyPr wrap="square" lIns="91344" tIns="45718" rIns="91344" bIns="45718" anchor="ctr">
            <a:spAutoFit/>
          </a:bodyPr>
          <a:lstStyle/>
          <a:p>
            <a:pPr algn="just"/>
            <a:r>
              <a:rPr lang="ru-RU" altLang="ru-RU" sz="1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НАРКОТИЧЕСКИЕ ВЕЩЕСТВА</a:t>
            </a:r>
            <a:r>
              <a:rPr lang="ru-RU" alt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синтетического или естественного происхождения, препараты, включенные в Перечень наркотических средств, психотропных веществ и их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подлежащих контролю в Российской Федерации, в соответствии с законодательством Российской Федерации, международными договорами Российской Федерации, в том числе Единой конвенцией о наркотических средствах 1961 года</a:t>
            </a:r>
          </a:p>
          <a:p>
            <a:pPr algn="just"/>
            <a:endParaRPr lang="ru-RU" altLang="ru-RU" sz="1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ПСИХОТРОПНЫЕ ВЕЩЕСТВА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синтетического или естественного происхождения, препараты, природные материалы, включенные в Перечень наркотических средств, психотропных веществ и их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подлежащих контролю в Российской Федерации, в соответствии с законодательством Российской Федерации, международными договорами Российской Федерации, в том числе Конвенцией о психотропных веществах 1971 года</a:t>
            </a:r>
          </a:p>
          <a:p>
            <a:pPr algn="just"/>
            <a:endParaRPr lang="ru-RU" altLang="ru-RU" sz="1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ПРЕКУРСОРЫ</a:t>
            </a:r>
            <a:r>
              <a:rPr lang="ru-RU" alt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наркотических средств и психотропных веществ (далее -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прекурсоры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вещества, часто используемые при производстве, изготовлении, переработке наркотических средств и психотропных веществ, включенные в Перечень наркотических средств, психотропных веществ и их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подлежащих контролю в Российской Федерации, в соответствии с законодательством Российской Федерации, международными договорами Российской Федерации, в том числе Конвенцией Организации Объединенных Наций о борьбе против незаконного оборота наркотических средств и психотропных веществ 1988 года</a:t>
            </a:r>
          </a:p>
          <a:p>
            <a:pPr algn="just"/>
            <a:endParaRPr lang="ru-RU" altLang="ru-RU" sz="1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</a:t>
            </a:r>
            <a:r>
              <a:rPr lang="ru-RU" alt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наркотических средств и психотропных веществ - запрещенные для оборота в Российской Федерации вещества синтетического или естественного происхождения, не включенные в Перечень наркотических средств, психотропных веществ и их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подлежащих контролю в Российской Федерации, химическая структура и свойства которых сходны с химической структурой и со свойствами наркотических средств и психотропных веществ, </a:t>
            </a:r>
            <a:r>
              <a:rPr lang="ru-RU" alt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психоактивное</a:t>
            </a:r>
            <a:r>
              <a:rPr lang="ru-RU" altLang="ru-RU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действие которых они воспроизводят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58416" y="490364"/>
            <a:ext cx="7134447" cy="75111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3600" b="1" dirty="0">
                <a:latin typeface="Arial Narrow" pitchFamily="34" charset="0"/>
              </a:rPr>
              <a:t/>
            </a:r>
            <a:br>
              <a:rPr lang="ru-RU" sz="3600" b="1" dirty="0">
                <a:latin typeface="Arial Narrow" pitchFamily="34" charset="0"/>
              </a:rPr>
            </a:br>
            <a:r>
              <a:rPr lang="ru-RU" sz="5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7"/>
          <p:cNvSpPr txBox="1">
            <a:spLocks noChangeArrowheads="1"/>
          </p:cNvSpPr>
          <p:nvPr/>
        </p:nvSpPr>
        <p:spPr bwMode="auto">
          <a:xfrm>
            <a:off x="1458384" y="1560548"/>
            <a:ext cx="969433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4" tIns="45718" rIns="91344" bIns="45718">
            <a:spAutoFit/>
          </a:bodyPr>
          <a:lstStyle/>
          <a:p>
            <a:pPr algn="ctr"/>
            <a:r>
              <a:rPr lang="ru-RU" alt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распространение в СМИ, а также информационно-коммуникационных сетях сведений: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25732" y="2590801"/>
            <a:ext cx="2857500" cy="1039812"/>
          </a:xfrm>
          <a:prstGeom prst="round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44" tIns="45718" rIns="91344" bIns="45718"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способах изготовления и использования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7269" y="2590800"/>
            <a:ext cx="2487083" cy="1039813"/>
          </a:xfrm>
          <a:prstGeom prst="round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44" tIns="45718" rIns="91344" bIns="45718"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способах и методах разработки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80876" y="4195828"/>
            <a:ext cx="5253571" cy="1165225"/>
          </a:xfrm>
          <a:prstGeom prst="round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44" tIns="45718" rIns="91344" bIns="45718"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наркотических средств</a:t>
            </a:r>
          </a:p>
        </p:txBody>
      </p:sp>
      <p:pic>
        <p:nvPicPr>
          <p:cNvPr id="10248" name="Picture 8" descr="Z:\ОБМЕННИК\pronina\11111\narkomaniya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86" b="100000" l="0" r="100000">
                        <a14:foregroundMark x1="20410" y1="24121" x2="20410" y2="24121"/>
                        <a14:foregroundMark x1="30762" y1="29590" x2="30762" y2="29590"/>
                        <a14:foregroundMark x1="16797" y1="39746" x2="16797" y2="39746"/>
                        <a14:foregroundMark x1="65332" y1="65527" x2="65332" y2="65527"/>
                        <a14:foregroundMark x1="41211" y1="60449" x2="41211" y2="60449"/>
                        <a14:foregroundMark x1="41211" y1="65527" x2="41211" y2="65527"/>
                        <a14:foregroundMark x1="49512" y1="68652" x2="49512" y2="68652"/>
                        <a14:foregroundMark x1="40137" y1="72656" x2="40137" y2="72656"/>
                        <a14:foregroundMark x1="29395" y1="75391" x2="29395" y2="75391"/>
                        <a14:foregroundMark x1="33301" y1="67871" x2="33301" y2="67871"/>
                        <a14:foregroundMark x1="76465" y1="65527" x2="76465" y2="65527"/>
                        <a14:foregroundMark x1="73535" y1="63965" x2="73535" y2="6396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978071" y="3821999"/>
            <a:ext cx="2958084" cy="271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Прямоугольник 16"/>
          <p:cNvSpPr>
            <a:spLocks noChangeArrowheads="1"/>
          </p:cNvSpPr>
          <p:nvPr/>
        </p:nvSpPr>
        <p:spPr bwMode="auto">
          <a:xfrm>
            <a:off x="1608668" y="439148"/>
            <a:ext cx="877993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4" tIns="45718" rIns="91344" bIns="45718">
            <a:spAutoFit/>
          </a:bodyPr>
          <a:lstStyle/>
          <a:p>
            <a:pPr algn="ctr" eaLnBrk="0" hangingPunct="0"/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ст. 4 Закона о СМИ</a:t>
            </a:r>
            <a:endParaRPr lang="ru-RU" alt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44346" y="2573081"/>
            <a:ext cx="2857500" cy="1039812"/>
          </a:xfrm>
          <a:prstGeom prst="round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44" tIns="45718" rIns="91344" bIns="45718" anchor="ctr"/>
          <a:lstStyle/>
          <a:p>
            <a:pPr algn="ctr"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местах приобретения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01199" y="4470400"/>
            <a:ext cx="4264024" cy="1549400"/>
          </a:xfrm>
          <a:prstGeom prst="round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16" tIns="34290" rIns="68516" bIns="34290" anchor="ctr"/>
          <a:lstStyle/>
          <a:p>
            <a:pPr algn="ctr">
              <a:defRPr/>
            </a:pPr>
            <a:r>
              <a:rPr lang="ru-RU" sz="1500" b="1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Высказывания,</a:t>
            </a:r>
            <a:r>
              <a:rPr lang="en-US" sz="1500" b="1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являющиеся пропагандой преимуществ использования отдельных наркотических средств</a:t>
            </a:r>
            <a:endParaRPr lang="en-US" sz="1500" b="1" dirty="0">
              <a:solidFill>
                <a:srgbClr val="000000"/>
              </a:solidFill>
              <a:latin typeface="Arial Narrow" pitchFamily="34" charset="0"/>
              <a:ea typeface="Times New Roman"/>
              <a:cs typeface="Times New Roman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0477" y="5585461"/>
            <a:ext cx="5596467" cy="864555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16" tIns="34290" rIns="68516" bIns="34290" anchor="ctr"/>
          <a:lstStyle/>
          <a:p>
            <a:pPr algn="ctr">
              <a:defRPr/>
            </a:pPr>
            <a:r>
              <a:rPr lang="ru-RU" sz="1500" b="1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Раскрытие мест изготовления </a:t>
            </a:r>
            <a:br>
              <a:rPr lang="ru-RU" sz="1500" b="1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</a:br>
            <a:r>
              <a:rPr lang="ru-RU" sz="1500" b="1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и приобретения наркотических средств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1655" y="2994029"/>
            <a:ext cx="5463116" cy="1122363"/>
          </a:xfrm>
          <a:prstGeom prst="round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16" tIns="34290" rIns="68516" bIns="34290" anchor="ctr"/>
          <a:lstStyle/>
          <a:p>
            <a:pPr algn="ctr">
              <a:defRPr/>
            </a:pPr>
            <a:r>
              <a:rPr lang="ru-RU" sz="1500" b="1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Раскрытие способов, методов разработки, изготовления </a:t>
            </a:r>
            <a:br>
              <a:rPr lang="ru-RU" sz="1500" b="1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</a:br>
            <a:r>
              <a:rPr lang="ru-RU" sz="1500" b="1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и использования наркотических средств</a:t>
            </a:r>
            <a:endParaRPr lang="en-US" sz="1500" b="1" dirty="0">
              <a:solidFill>
                <a:prstClr val="black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3240" y="1530352"/>
            <a:ext cx="5471583" cy="1112839"/>
          </a:xfrm>
          <a:prstGeom prst="round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16" tIns="34290" rIns="68516" bIns="34290" anchor="ctr"/>
          <a:lstStyle/>
          <a:p>
            <a:pPr algn="ctr">
              <a:defRPr/>
            </a:pPr>
            <a:r>
              <a:rPr lang="ru-RU" sz="1500" b="1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Раскрытие сведений о лекарственных средствах, использование которых может вызвать наркотический эффект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80781" y="4116454"/>
            <a:ext cx="5115983" cy="1096961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16" tIns="34290" rIns="68516" bIns="34290" anchor="ctr"/>
          <a:lstStyle/>
          <a:p>
            <a:pPr algn="ctr">
              <a:defRPr/>
            </a:pPr>
            <a:r>
              <a:rPr lang="ru-RU" sz="1500" b="1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Сообщения о потребителях наркотиков, добившихся славы </a:t>
            </a:r>
            <a:br>
              <a:rPr lang="ru-RU" sz="1500" b="1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1500" b="1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или успеха</a:t>
            </a:r>
            <a:endParaRPr lang="ru-RU" sz="1500" b="1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3102732" y="2683445"/>
            <a:ext cx="230717" cy="257175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16" tIns="34290" rIns="68516" bIns="34290"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08801" y="2660017"/>
            <a:ext cx="4459816" cy="1059499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16" tIns="34290" rIns="68516" bIns="34290" anchor="ctr"/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500" b="1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Фиксация позитивного эффекта от потребления наркотиков</a:t>
            </a:r>
            <a:endParaRPr lang="en-US" sz="1500" b="1" dirty="0">
              <a:solidFill>
                <a:prstClr val="black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18365" y="1560517"/>
            <a:ext cx="4840817" cy="752475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16" tIns="34290" rIns="68516" bIns="34290" anchor="ctr"/>
          <a:lstStyle/>
          <a:p>
            <a:pPr algn="ctr">
              <a:defRPr/>
            </a:pPr>
            <a:r>
              <a:rPr lang="ru-RU" sz="1500" b="1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Преуменьшение вреда</a:t>
            </a:r>
            <a:br>
              <a:rPr lang="ru-RU" sz="1500" b="1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1500" b="1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 от потребления наркотиков</a:t>
            </a:r>
            <a:endParaRPr lang="ru-RU" sz="1500" dirty="0">
              <a:solidFill>
                <a:prstClr val="black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3117855" y="4180631"/>
            <a:ext cx="230716" cy="257175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16" tIns="34290" rIns="68516" bIns="34290"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9196920" y="2364305"/>
            <a:ext cx="230717" cy="257175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16" tIns="34290" rIns="68516" bIns="34290"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9196918" y="3800436"/>
            <a:ext cx="230716" cy="257175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16" tIns="34290" rIns="68516" bIns="34290"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9196918" y="5284805"/>
            <a:ext cx="230716" cy="257175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16" tIns="34290" rIns="68516" bIns="34290"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2292" y="31898"/>
            <a:ext cx="10922000" cy="954103"/>
          </a:xfrm>
          <a:prstGeom prst="rect">
            <a:avLst/>
          </a:prstGeom>
        </p:spPr>
        <p:txBody>
          <a:bodyPr lIns="91344" tIns="45718" rIns="91344" bIns="45718">
            <a:spAutoFit/>
          </a:bodyPr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основных ошибок СМИ, </a:t>
            </a:r>
          </a:p>
          <a:p>
            <a:pPr algn="ctr" eaLnBrk="0" hangingPunct="0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приводящие к нарушениям законодательства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Прямоугольник 14"/>
          <p:cNvSpPr>
            <a:spLocks noChangeArrowheads="1"/>
          </p:cNvSpPr>
          <p:nvPr/>
        </p:nvSpPr>
        <p:spPr bwMode="auto">
          <a:xfrm>
            <a:off x="1544109" y="563336"/>
            <a:ext cx="911225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4" tIns="45718" rIns="91344" bIns="45718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нарушений в СМИ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44110" y="1505801"/>
            <a:ext cx="9240072" cy="5197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544109" y="1505801"/>
            <a:ext cx="9240074" cy="51975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544109" y="1505802"/>
            <a:ext cx="9240074" cy="51975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176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1089" y="135345"/>
            <a:ext cx="904392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0"/>
            <a:r>
              <a:rPr lang="ru-RU" sz="2400" b="1" dirty="0">
                <a:solidFill>
                  <a:srgbClr val="3C1E78"/>
                </a:solidFill>
                <a:latin typeface="Arial Narrow" panose="020B0606020202030204" pitchFamily="34" charset="0"/>
              </a:rPr>
              <a:t>ЕДИНЫЙ РЕЕСТР ЗАПРЕЩЕННОЙ ИНФОРМАЦИИ</a:t>
            </a:r>
          </a:p>
          <a:p>
            <a:pPr defTabSz="0"/>
            <a:r>
              <a:rPr lang="ru-RU" sz="2400" dirty="0">
                <a:solidFill>
                  <a:srgbClr val="3C1E78"/>
                </a:solidFill>
                <a:latin typeface="Arial Narrow" panose="020B0606020202030204" pitchFamily="34" charset="0"/>
              </a:rPr>
              <a:t>СТАТЬИ 15.1, 15.1-1, 15.1-2 ФЕДЕРАЛЬНОГО ЗАКОНА № 149-ФЗ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9877303-4CB5-4A3F-BA6D-958B2A716299}"/>
              </a:ext>
            </a:extLst>
          </p:cNvPr>
          <p:cNvSpPr/>
          <p:nvPr/>
        </p:nvSpPr>
        <p:spPr>
          <a:xfrm>
            <a:off x="2261089" y="1609523"/>
            <a:ext cx="92446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0"/>
            <a:r>
              <a:rPr lang="ru-RU" sz="2000" b="1" dirty="0">
                <a:solidFill>
                  <a:srgbClr val="3C1E78"/>
                </a:solidFill>
                <a:latin typeface="Arial Narrow" panose="020B0606020202030204" pitchFamily="34" charset="0"/>
                <a:sym typeface="DINCondensedC" charset="0"/>
              </a:rPr>
              <a:t>ТАКЖЕ ИНФОРМАЦИЯ ПРИЗНАЕТСЯ ЗАПРЕЩЕННОЙ </a:t>
            </a:r>
            <a:r>
              <a:rPr lang="ru-RU" sz="2000" b="1" dirty="0" smtClean="0">
                <a:solidFill>
                  <a:srgbClr val="1D70B7"/>
                </a:solidFill>
                <a:latin typeface="Arial Narrow" panose="020B0606020202030204" pitchFamily="34" charset="0"/>
                <a:sym typeface="DINCondensedC" charset="0"/>
              </a:rPr>
              <a:t>НА ОСНОВАНИИ РЕШЕНИЯ СУДА</a:t>
            </a:r>
            <a:endParaRPr lang="ru-RU" sz="2000" b="1" dirty="0">
              <a:solidFill>
                <a:srgbClr val="1D70B7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6114" y="2692224"/>
            <a:ext cx="2024547" cy="688326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2400" dirty="0">
                <a:solidFill>
                  <a:srgbClr val="3C1E78"/>
                </a:solidFill>
                <a:latin typeface="Arial Narrow" panose="020B0606020202030204" pitchFamily="34" charset="0"/>
              </a:rPr>
              <a:t>Статья 15.1-1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610372-E8DD-4884-A962-99FB7F54F501}"/>
              </a:ext>
            </a:extLst>
          </p:cNvPr>
          <p:cNvSpPr txBox="1"/>
          <p:nvPr/>
        </p:nvSpPr>
        <p:spPr>
          <a:xfrm>
            <a:off x="2367043" y="2600317"/>
            <a:ext cx="10286207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0"/>
            <a:r>
              <a:rPr lang="ru-RU" sz="2000" b="1" dirty="0">
                <a:solidFill>
                  <a:srgbClr val="3C1E78"/>
                </a:solidFill>
                <a:latin typeface="Arial Narrow" panose="020B0606020202030204" pitchFamily="34" charset="0"/>
              </a:rPr>
              <a:t>РЕШЕНИЯ О ПРИЗНАНИИ ИНФОРМАЦИИ ЗАПРЕЩЕННОЙ (ОСКОРБЛЕНИЕ ГОСУДАРСТВА, ГОСУДАРСТВЕННЫХ ОРГАНОВ И ГОСУДАРСТВЕННЫХ СИМВОЛОВ РФ) ПРИНИМАЕТ </a:t>
            </a:r>
            <a:r>
              <a:rPr lang="ru-RU" sz="2000" b="1" dirty="0">
                <a:solidFill>
                  <a:srgbClr val="1D70B7"/>
                </a:solidFill>
                <a:latin typeface="Arial Narrow" panose="020B0606020202030204" pitchFamily="34" charset="0"/>
              </a:rPr>
              <a:t>ГЕНЕРАЛЬНАЯ ПРОКУРАТУРА РФ</a:t>
            </a:r>
            <a:endParaRPr lang="ru-RU" sz="2000" b="1" dirty="0">
              <a:solidFill>
                <a:srgbClr val="3C1E78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V="1">
            <a:off x="116114" y="1175657"/>
            <a:ext cx="12075886" cy="14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cxnSpLocks/>
          </p:cNvCxnSpPr>
          <p:nvPr/>
        </p:nvCxnSpPr>
        <p:spPr>
          <a:xfrm>
            <a:off x="0" y="2128579"/>
            <a:ext cx="123234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cxnSpLocks/>
          </p:cNvCxnSpPr>
          <p:nvPr/>
        </p:nvCxnSpPr>
        <p:spPr>
          <a:xfrm>
            <a:off x="69805" y="6792613"/>
            <a:ext cx="12122195" cy="65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5D6D936B-EDFB-429F-B8B4-8C2BC22763EC}"/>
              </a:ext>
            </a:extLst>
          </p:cNvPr>
          <p:cNvSpPr/>
          <p:nvPr/>
        </p:nvSpPr>
        <p:spPr>
          <a:xfrm>
            <a:off x="116114" y="4432832"/>
            <a:ext cx="2024547" cy="827605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2400" dirty="0">
                <a:solidFill>
                  <a:srgbClr val="3C1E78"/>
                </a:solidFill>
                <a:latin typeface="Arial Narrow" panose="020B0606020202030204" pitchFamily="34" charset="0"/>
              </a:rPr>
              <a:t>Статья 15.1-2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A351CC99-4BF5-402A-8631-B137A5B539CF}"/>
              </a:ext>
            </a:extLst>
          </p:cNvPr>
          <p:cNvSpPr txBox="1"/>
          <p:nvPr/>
        </p:nvSpPr>
        <p:spPr>
          <a:xfrm>
            <a:off x="2367045" y="4337107"/>
            <a:ext cx="935701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0"/>
            <a:r>
              <a:rPr lang="ru-RU" sz="2000" b="1" dirty="0">
                <a:solidFill>
                  <a:srgbClr val="3C1E78"/>
                </a:solidFill>
                <a:latin typeface="Arial Narrow" panose="020B0606020202030204" pitchFamily="34" charset="0"/>
              </a:rPr>
              <a:t>РЕШЕНИЯ О ПРИЗНАНИИ ИНФОРМАЦИИ ЗАПРЕЩЕННОЙ (ПОРОЧАЩИЕ СВЕДЕНИЯ, ОБВИНЕНЕНИЕ В СОВЕРШЕНИИ ПРЕСТУПЛЕНИЙ) ПРИНИМАЕТ </a:t>
            </a:r>
            <a:r>
              <a:rPr lang="ru-RU" sz="2000" b="1" dirty="0">
                <a:solidFill>
                  <a:srgbClr val="1D70B7"/>
                </a:solidFill>
                <a:latin typeface="Arial Narrow" panose="020B0606020202030204" pitchFamily="34" charset="0"/>
              </a:rPr>
              <a:t>ГЕНЕРАЛЬНАЯ ПРОКУРАТУРА РФ</a:t>
            </a:r>
            <a:endParaRPr lang="ru-RU" sz="2000" b="1" dirty="0">
              <a:solidFill>
                <a:srgbClr val="3C1E78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xmlns="" id="{B2BFBF8D-3933-4DBD-AA24-0EEC723186E1}"/>
              </a:ext>
            </a:extLst>
          </p:cNvPr>
          <p:cNvCxnSpPr>
            <a:cxnSpLocks/>
          </p:cNvCxnSpPr>
          <p:nvPr/>
        </p:nvCxnSpPr>
        <p:spPr>
          <a:xfrm flipV="1">
            <a:off x="0" y="3828752"/>
            <a:ext cx="12075886" cy="14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9750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Прямоугольник 14"/>
          <p:cNvSpPr>
            <a:spLocks noChangeArrowheads="1"/>
          </p:cNvSpPr>
          <p:nvPr/>
        </p:nvSpPr>
        <p:spPr bwMode="auto">
          <a:xfrm>
            <a:off x="1544109" y="563336"/>
            <a:ext cx="911225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4" tIns="45718" rIns="91344" bIns="45718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нарушений в СМИ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44110" y="1505801"/>
            <a:ext cx="9240072" cy="5197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544109" y="1505801"/>
            <a:ext cx="9240074" cy="51975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544109" y="1505802"/>
            <a:ext cx="9240074" cy="51975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8286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5"/>
          <p:cNvGrpSpPr>
            <a:grpSpLocks/>
          </p:cNvGrpSpPr>
          <p:nvPr/>
        </p:nvGrpSpPr>
        <p:grpSpPr bwMode="auto">
          <a:xfrm>
            <a:off x="6489765" y="1816869"/>
            <a:ext cx="5109633" cy="3330586"/>
            <a:chOff x="5486400" y="1147483"/>
            <a:chExt cx="3128682" cy="2321858"/>
          </a:xfrm>
        </p:grpSpPr>
        <p:pic>
          <p:nvPicPr>
            <p:cNvPr id="12297" name="Picture 4" descr="Z:\ОБМЕННИК\pronina\11111\i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06105" y="1147483"/>
              <a:ext cx="3104088" cy="23218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5512321" y="1156477"/>
              <a:ext cx="3094985" cy="23038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486400" y="1174464"/>
              <a:ext cx="3128682" cy="229487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293" name="Прямоугольник 14"/>
          <p:cNvSpPr>
            <a:spLocks noChangeArrowheads="1"/>
          </p:cNvSpPr>
          <p:nvPr/>
        </p:nvSpPr>
        <p:spPr bwMode="auto">
          <a:xfrm>
            <a:off x="1544109" y="563336"/>
            <a:ext cx="911225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4" tIns="45718" rIns="91344" bIns="45718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нарушений в СМИ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395" y="1816869"/>
            <a:ext cx="5708649" cy="3330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01395" y="1816869"/>
            <a:ext cx="5714462" cy="33176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01395" y="1816869"/>
            <a:ext cx="5708649" cy="3330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812476" y="1566407"/>
            <a:ext cx="7468668" cy="4145518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44" tIns="45718" rIns="91344" bIns="45718" anchor="ctr"/>
          <a:lstStyle/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административную ответственность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6.13 КоАП РФ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согласно которой предусмотрено административное наказание в виде штрафа с конфискацией рекламной продукции и оборудования, использованного для ее изготовления, либо административное приостановление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</a:p>
          <a:p>
            <a:pPr algn="just">
              <a:defRPr/>
            </a:pPr>
            <a:endPara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граждан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5 000 до 30 000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 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должностных лиц - от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50 000 до 100 000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 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лиц, осуществляющих предпринимательскую деятельность без образования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юридических лиц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50 000 до 100 000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либо административное приостановление деятельности на срок до 90 суток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>
              <a:defRPr/>
            </a:pPr>
            <a:endParaRPr lang="ru-RU" sz="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юридических лиц - от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1 000 000 до 1 500 000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либо административное приостановление деятельности на срок до 90 суток.</a:t>
            </a:r>
          </a:p>
          <a:p>
            <a:pPr algn="just">
              <a:defRPr/>
            </a:pPr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3316" name="Прямоугольник 5"/>
          <p:cNvSpPr>
            <a:spLocks noChangeArrowheads="1"/>
          </p:cNvSpPr>
          <p:nvPr/>
        </p:nvSpPr>
        <p:spPr bwMode="auto">
          <a:xfrm>
            <a:off x="-829340" y="64"/>
            <a:ext cx="1329968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44" tIns="45718" rIns="91344" bIns="45718">
            <a:spAutoFit/>
          </a:bodyPr>
          <a:lstStyle/>
          <a:p>
            <a:pPr algn="ctr" eaLnBrk="0" hangingPunct="0"/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Злоупотребление свободой массовой информации, </a:t>
            </a:r>
          </a:p>
          <a:p>
            <a:pPr algn="ctr" eaLnBrk="0" hangingPunct="0"/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выразившееся в нарушении требований </a:t>
            </a:r>
          </a:p>
          <a:p>
            <a:pPr algn="ctr" eaLnBrk="0" hangingPunct="0"/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4 Закона о СМИ и ст. 46 Федерального закона №3-ФЗ</a:t>
            </a:r>
            <a:endParaRPr lang="ru-RU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730" y="1491759"/>
            <a:ext cx="3204425" cy="4220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38750" y1="28000" x2="38750" y2="28000"/>
                        <a14:foregroundMark x1="44500" y1="33250" x2="44500" y2="33250"/>
                        <a14:foregroundMark x1="48333" y1="37000" x2="48333" y2="37000"/>
                        <a14:foregroundMark x1="79833" y1="62125" x2="79833" y2="62125"/>
                        <a14:foregroundMark x1="38250" y1="56125" x2="38250" y2="56125"/>
                        <a14:foregroundMark x1="44333" y1="41625" x2="44333" y2="41625"/>
                        <a14:foregroundMark x1="41417" y1="32000" x2="41417" y2="32000"/>
                        <a14:foregroundMark x1="43333" y1="34125" x2="43333" y2="34125"/>
                        <a14:foregroundMark x1="40333" y1="27500" x2="40333" y2="27500"/>
                        <a14:backgroundMark x1="24917" y1="47000" x2="24917" y2="47000"/>
                        <a14:backgroundMark x1="69500" y1="47375" x2="69500" y2="47375"/>
                        <a14:backgroundMark x1="71500" y1="38625" x2="71500" y2="38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791" y="3805953"/>
            <a:ext cx="5717918" cy="3811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7036" y="2878547"/>
            <a:ext cx="9641011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3200" b="1" dirty="0">
                <a:solidFill>
                  <a:srgbClr val="17375E"/>
                </a:solidFill>
                <a:latin typeface="Arial Narrow" panose="020B060602020203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2599992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BFE42F27-1453-4389-806A-97D674D8D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8" y="129385"/>
            <a:ext cx="11975855" cy="1128808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363603" y="300390"/>
            <a:ext cx="702461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defTabSz="0">
              <a:defRPr sz="2400" b="1">
                <a:solidFill>
                  <a:srgbClr val="3C1E78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РЕЕСТР ПРОТИВОПРАВНОЙ ИНФОРМАЦИИ (398-ФЗ)</a:t>
            </a:r>
          </a:p>
          <a:p>
            <a:r>
              <a:rPr lang="ru-RU" b="0" dirty="0"/>
              <a:t>СТАТЬЯ 15.3 ФЕДЕРАЛЬНОГО ЗАКОНА № 149-ФЗ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426C8C1-64B7-405B-850D-71C6207F538A}"/>
              </a:ext>
            </a:extLst>
          </p:cNvPr>
          <p:cNvSpPr/>
          <p:nvPr/>
        </p:nvSpPr>
        <p:spPr>
          <a:xfrm>
            <a:off x="2453437" y="1365142"/>
            <a:ext cx="7734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b="1" dirty="0">
                <a:solidFill>
                  <a:srgbClr val="1D70B7"/>
                </a:solidFill>
                <a:latin typeface="Arial Narrow" panose="020B0606020202030204" pitchFamily="34" charset="0"/>
              </a:rPr>
              <a:t>НА ОСНОВАНИИ ТРЕБОВАНИЙ ГЕНЕРАЛЬНОЙ ПРОКУРАТУРЫ РФ </a:t>
            </a:r>
            <a:r>
              <a:rPr lang="ru-RU" sz="1600" b="1" dirty="0">
                <a:solidFill>
                  <a:srgbClr val="3C1E78"/>
                </a:solidFill>
                <a:latin typeface="Arial Narrow" panose="020B0606020202030204" pitchFamily="34" charset="0"/>
                <a:cs typeface="Arial" charset="0"/>
              </a:rPr>
              <a:t>МЕРЫ ПО ОГРАНИЧЕНИЮ ДОСТУПА ПРИМЕНЯЮТСЯ К САЙТАМ, НА КОТОРЫХ РАЗМЕЩАЮТСЯ: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49688" y="2313331"/>
            <a:ext cx="1913913" cy="870679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2400" dirty="0">
                <a:solidFill>
                  <a:srgbClr val="3C1E78"/>
                </a:solidFill>
                <a:latin typeface="Arial Narrow" panose="020B0606020202030204" pitchFamily="34" charset="0"/>
              </a:rPr>
              <a:t>Статья 15.3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311A9DA8-29F6-4B18-9162-0984173EFEA9}"/>
              </a:ext>
            </a:extLst>
          </p:cNvPr>
          <p:cNvSpPr/>
          <p:nvPr/>
        </p:nvSpPr>
        <p:spPr>
          <a:xfrm>
            <a:off x="2774904" y="3038038"/>
            <a:ext cx="8923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200" b="1" dirty="0">
                <a:solidFill>
                  <a:srgbClr val="1D70B7"/>
                </a:solidFill>
                <a:latin typeface="Arial Narrow" panose="020B0606020202030204" pitchFamily="34" charset="0"/>
                <a:cs typeface="Arial" charset="0"/>
                <a:sym typeface="DINCondensedC" pitchFamily="82" charset="0"/>
              </a:rPr>
              <a:t>ПРИЗЫВЫ К УЧАСТИЮ В МАССОВЫХ (ПУБЛИЧНЫХ) МЕРОПРИЯТИЯХ, ПРОВОДИМЫХ С НАРУШЕНИЕМ УСТАНОВЛЕННОГО ПОРЯДКА</a:t>
            </a:r>
          </a:p>
          <a:p>
            <a:pPr defTabSz="914400"/>
            <a:r>
              <a:rPr lang="ru-RU" sz="1200" b="1" dirty="0">
                <a:solidFill>
                  <a:srgbClr val="1D70B7"/>
                </a:solidFill>
                <a:latin typeface="Arial Narrow" panose="020B0606020202030204" pitchFamily="34" charset="0"/>
                <a:cs typeface="Arial" charset="0"/>
                <a:sym typeface="DINCondensedC" pitchFamily="82" charset="0"/>
              </a:rPr>
              <a:t>И МАССОВЫМ БЕСПОРЯДКАМ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777C109D-9BBA-4791-9949-686298B4A350}"/>
              </a:ext>
            </a:extLst>
          </p:cNvPr>
          <p:cNvSpPr/>
          <p:nvPr/>
        </p:nvSpPr>
        <p:spPr>
          <a:xfrm>
            <a:off x="2771503" y="1905631"/>
            <a:ext cx="62020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200" b="1" dirty="0">
                <a:solidFill>
                  <a:srgbClr val="1D70B7"/>
                </a:solidFill>
                <a:latin typeface="Arial Narrow" panose="020B0606020202030204" pitchFamily="34" charset="0"/>
                <a:cs typeface="Arial" charset="0"/>
                <a:sym typeface="DINCondensedC" pitchFamily="82" charset="0"/>
              </a:rPr>
              <a:t>ПРИЗЫВЫ К ОСУЩЕСТВЛЕНИЮ ЭКСТРЕМИСТСКОЙ ДЕЯТЕЛЬНОСТИ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2BD51E36-3D0A-4231-82B6-2D15A22639E7}"/>
              </a:ext>
            </a:extLst>
          </p:cNvPr>
          <p:cNvGrpSpPr/>
          <p:nvPr/>
        </p:nvGrpSpPr>
        <p:grpSpPr>
          <a:xfrm>
            <a:off x="2571550" y="1949806"/>
            <a:ext cx="210870" cy="188647"/>
            <a:chOff x="5381150" y="2002767"/>
            <a:chExt cx="487694" cy="459695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9B3BD396-7FE8-40EA-943C-F2839CC5E00D}"/>
                </a:ext>
              </a:extLst>
            </p:cNvPr>
            <p:cNvSpPr/>
            <p:nvPr/>
          </p:nvSpPr>
          <p:spPr>
            <a:xfrm rot="16200000">
              <a:off x="5453585" y="2071373"/>
              <a:ext cx="181542" cy="326412"/>
            </a:xfrm>
            <a:prstGeom prst="rect">
              <a:avLst/>
            </a:prstGeom>
            <a:solidFill>
              <a:srgbClr val="1D70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Равнобедренный треугольник 25">
              <a:extLst>
                <a:ext uri="{FF2B5EF4-FFF2-40B4-BE49-F238E27FC236}">
                  <a16:creationId xmlns:a16="http://schemas.microsoft.com/office/drawing/2014/main" xmlns="" id="{057BCC80-C28A-461F-9BDC-514D81DE6C29}"/>
                </a:ext>
              </a:extLst>
            </p:cNvPr>
            <p:cNvSpPr/>
            <p:nvPr/>
          </p:nvSpPr>
          <p:spPr>
            <a:xfrm rot="5400000">
              <a:off x="5519361" y="2112980"/>
              <a:ext cx="459695" cy="239270"/>
            </a:xfrm>
            <a:prstGeom prst="triangle">
              <a:avLst/>
            </a:prstGeom>
            <a:solidFill>
              <a:srgbClr val="15FEE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2BD51E36-3D0A-4231-82B6-2D15A22639E7}"/>
              </a:ext>
            </a:extLst>
          </p:cNvPr>
          <p:cNvGrpSpPr/>
          <p:nvPr/>
        </p:nvGrpSpPr>
        <p:grpSpPr>
          <a:xfrm>
            <a:off x="2555105" y="2226805"/>
            <a:ext cx="210870" cy="188647"/>
            <a:chOff x="5381150" y="2002767"/>
            <a:chExt cx="487694" cy="459695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9B3BD396-7FE8-40EA-943C-F2839CC5E00D}"/>
                </a:ext>
              </a:extLst>
            </p:cNvPr>
            <p:cNvSpPr/>
            <p:nvPr/>
          </p:nvSpPr>
          <p:spPr>
            <a:xfrm rot="16200000">
              <a:off x="5453585" y="2071373"/>
              <a:ext cx="181542" cy="326412"/>
            </a:xfrm>
            <a:prstGeom prst="rect">
              <a:avLst/>
            </a:prstGeom>
            <a:solidFill>
              <a:srgbClr val="1D70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Равнобедренный треугольник 28">
              <a:extLst>
                <a:ext uri="{FF2B5EF4-FFF2-40B4-BE49-F238E27FC236}">
                  <a16:creationId xmlns:a16="http://schemas.microsoft.com/office/drawing/2014/main" xmlns="" id="{057BCC80-C28A-461F-9BDC-514D81DE6C29}"/>
                </a:ext>
              </a:extLst>
            </p:cNvPr>
            <p:cNvSpPr/>
            <p:nvPr/>
          </p:nvSpPr>
          <p:spPr>
            <a:xfrm rot="5400000">
              <a:off x="5519361" y="2112980"/>
              <a:ext cx="459695" cy="239270"/>
            </a:xfrm>
            <a:prstGeom prst="triangle">
              <a:avLst/>
            </a:prstGeom>
            <a:solidFill>
              <a:srgbClr val="15FEE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3" name="Прямая соединительная линия 32"/>
          <p:cNvCxnSpPr/>
          <p:nvPr/>
        </p:nvCxnSpPr>
        <p:spPr>
          <a:xfrm>
            <a:off x="116114" y="1270054"/>
            <a:ext cx="11989870" cy="14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2BD51E36-3D0A-4231-82B6-2D15A22639E7}"/>
              </a:ext>
            </a:extLst>
          </p:cNvPr>
          <p:cNvGrpSpPr/>
          <p:nvPr/>
        </p:nvGrpSpPr>
        <p:grpSpPr>
          <a:xfrm>
            <a:off x="2556753" y="3499703"/>
            <a:ext cx="210870" cy="188647"/>
            <a:chOff x="5381150" y="2002767"/>
            <a:chExt cx="487694" cy="459695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xmlns="" id="{9B3BD396-7FE8-40EA-943C-F2839CC5E00D}"/>
                </a:ext>
              </a:extLst>
            </p:cNvPr>
            <p:cNvSpPr/>
            <p:nvPr/>
          </p:nvSpPr>
          <p:spPr>
            <a:xfrm rot="16200000">
              <a:off x="5453585" y="2071373"/>
              <a:ext cx="181542" cy="326412"/>
            </a:xfrm>
            <a:prstGeom prst="rect">
              <a:avLst/>
            </a:prstGeom>
            <a:solidFill>
              <a:srgbClr val="1D70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Равнобедренный треугольник 36">
              <a:extLst>
                <a:ext uri="{FF2B5EF4-FFF2-40B4-BE49-F238E27FC236}">
                  <a16:creationId xmlns:a16="http://schemas.microsoft.com/office/drawing/2014/main" xmlns="" id="{057BCC80-C28A-461F-9BDC-514D81DE6C29}"/>
                </a:ext>
              </a:extLst>
            </p:cNvPr>
            <p:cNvSpPr/>
            <p:nvPr/>
          </p:nvSpPr>
          <p:spPr>
            <a:xfrm rot="5400000">
              <a:off x="5519361" y="2112980"/>
              <a:ext cx="459695" cy="239270"/>
            </a:xfrm>
            <a:prstGeom prst="triangle">
              <a:avLst/>
            </a:prstGeom>
            <a:solidFill>
              <a:srgbClr val="15FEE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777C109D-9BBA-4791-9949-686298B4A350}"/>
              </a:ext>
            </a:extLst>
          </p:cNvPr>
          <p:cNvSpPr/>
          <p:nvPr/>
        </p:nvSpPr>
        <p:spPr>
          <a:xfrm>
            <a:off x="2756673" y="3451858"/>
            <a:ext cx="59847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200" b="1" dirty="0" smtClean="0">
                <a:solidFill>
                  <a:srgbClr val="1D70B7"/>
                </a:solidFill>
                <a:latin typeface="Arial Narrow" panose="020B0606020202030204" pitchFamily="34" charset="0"/>
                <a:cs typeface="Arial" charset="0"/>
                <a:sym typeface="DINCondensedC" pitchFamily="82" charset="0"/>
              </a:rPr>
              <a:t>НЕДОСТОВЕРНАЯ ОБЩЕСТВЕННО ЗНАЧИМАЯ ИНФОРМАЦИЯ</a:t>
            </a:r>
            <a:endParaRPr lang="ru-RU" sz="1200" b="1" dirty="0">
              <a:solidFill>
                <a:srgbClr val="1D70B7"/>
              </a:solidFill>
              <a:latin typeface="Arial Narrow" panose="020B0606020202030204" pitchFamily="34" charset="0"/>
              <a:cs typeface="Arial" charset="0"/>
              <a:sym typeface="DINCondensedC" pitchFamily="82" charset="0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2BD51E36-3D0A-4231-82B6-2D15A22639E7}"/>
              </a:ext>
            </a:extLst>
          </p:cNvPr>
          <p:cNvGrpSpPr/>
          <p:nvPr/>
        </p:nvGrpSpPr>
        <p:grpSpPr>
          <a:xfrm>
            <a:off x="2555104" y="2527875"/>
            <a:ext cx="210870" cy="188647"/>
            <a:chOff x="5381150" y="2002767"/>
            <a:chExt cx="487694" cy="459695"/>
          </a:xfrm>
        </p:grpSpPr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xmlns="" id="{9B3BD396-7FE8-40EA-943C-F2839CC5E00D}"/>
                </a:ext>
              </a:extLst>
            </p:cNvPr>
            <p:cNvSpPr/>
            <p:nvPr/>
          </p:nvSpPr>
          <p:spPr>
            <a:xfrm rot="16200000">
              <a:off x="5453585" y="2071373"/>
              <a:ext cx="181542" cy="326412"/>
            </a:xfrm>
            <a:prstGeom prst="rect">
              <a:avLst/>
            </a:prstGeom>
            <a:solidFill>
              <a:srgbClr val="1D70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Равнобедренный треугольник 40">
              <a:extLst>
                <a:ext uri="{FF2B5EF4-FFF2-40B4-BE49-F238E27FC236}">
                  <a16:creationId xmlns:a16="http://schemas.microsoft.com/office/drawing/2014/main" xmlns="" id="{057BCC80-C28A-461F-9BDC-514D81DE6C29}"/>
                </a:ext>
              </a:extLst>
            </p:cNvPr>
            <p:cNvSpPr/>
            <p:nvPr/>
          </p:nvSpPr>
          <p:spPr>
            <a:xfrm rot="5400000">
              <a:off x="5519361" y="2112980"/>
              <a:ext cx="459695" cy="239270"/>
            </a:xfrm>
            <a:prstGeom prst="triangle">
              <a:avLst/>
            </a:prstGeom>
            <a:solidFill>
              <a:srgbClr val="15FEE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777C109D-9BBA-4791-9949-686298B4A350}"/>
              </a:ext>
            </a:extLst>
          </p:cNvPr>
          <p:cNvSpPr/>
          <p:nvPr/>
        </p:nvSpPr>
        <p:spPr>
          <a:xfrm>
            <a:off x="2782420" y="2765726"/>
            <a:ext cx="74209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200" b="1" dirty="0">
                <a:solidFill>
                  <a:srgbClr val="1D70B7"/>
                </a:solidFill>
                <a:latin typeface="Arial Narrow" panose="020B0606020202030204" pitchFamily="34" charset="0"/>
                <a:cs typeface="Arial" charset="0"/>
                <a:sym typeface="DINCondensedC" pitchFamily="82" charset="0"/>
              </a:rPr>
              <a:t>ИНФОРМАЦИОННЫЕ МАТЕРИАЛЫ НЕЖЕЛАТЕЛЬНЫХ ОРГАНИЗАЦИЙ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777C109D-9BBA-4791-9949-686298B4A350}"/>
              </a:ext>
            </a:extLst>
          </p:cNvPr>
          <p:cNvSpPr/>
          <p:nvPr/>
        </p:nvSpPr>
        <p:spPr>
          <a:xfrm>
            <a:off x="2789889" y="3715340"/>
            <a:ext cx="74135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200" b="1" dirty="0">
                <a:solidFill>
                  <a:srgbClr val="1D70B7"/>
                </a:solidFill>
                <a:latin typeface="Arial Narrow" panose="020B0606020202030204" pitchFamily="34" charset="0"/>
                <a:cs typeface="Arial" charset="0"/>
                <a:sym typeface="DINCondensedC" pitchFamily="82" charset="0"/>
              </a:rPr>
              <a:t>ПРЕДЛОЖЕНИЯ О ПРИОБРЕТЕНИИ ПОДДЕЛЬНЫХ ДОКУМЕНТОВ</a:t>
            </a:r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xmlns="" id="{2BD51E36-3D0A-4231-82B6-2D15A22639E7}"/>
              </a:ext>
            </a:extLst>
          </p:cNvPr>
          <p:cNvGrpSpPr/>
          <p:nvPr/>
        </p:nvGrpSpPr>
        <p:grpSpPr>
          <a:xfrm>
            <a:off x="2554775" y="3743978"/>
            <a:ext cx="210870" cy="188647"/>
            <a:chOff x="5381150" y="2002767"/>
            <a:chExt cx="487694" cy="459695"/>
          </a:xfrm>
        </p:grpSpPr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xmlns="" id="{9B3BD396-7FE8-40EA-943C-F2839CC5E00D}"/>
                </a:ext>
              </a:extLst>
            </p:cNvPr>
            <p:cNvSpPr/>
            <p:nvPr/>
          </p:nvSpPr>
          <p:spPr>
            <a:xfrm rot="16200000">
              <a:off x="5453585" y="2071373"/>
              <a:ext cx="181542" cy="326412"/>
            </a:xfrm>
            <a:prstGeom prst="rect">
              <a:avLst/>
            </a:prstGeom>
            <a:solidFill>
              <a:srgbClr val="1D70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Равнобедренный треугольник 47">
              <a:extLst>
                <a:ext uri="{FF2B5EF4-FFF2-40B4-BE49-F238E27FC236}">
                  <a16:creationId xmlns:a16="http://schemas.microsoft.com/office/drawing/2014/main" xmlns="" id="{057BCC80-C28A-461F-9BDC-514D81DE6C29}"/>
                </a:ext>
              </a:extLst>
            </p:cNvPr>
            <p:cNvSpPr/>
            <p:nvPr/>
          </p:nvSpPr>
          <p:spPr>
            <a:xfrm rot="5400000">
              <a:off x="5519361" y="2112980"/>
              <a:ext cx="459695" cy="239270"/>
            </a:xfrm>
            <a:prstGeom prst="triangle">
              <a:avLst/>
            </a:prstGeom>
            <a:solidFill>
              <a:srgbClr val="15FEE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777C109D-9BBA-4791-9949-686298B4A350}"/>
              </a:ext>
            </a:extLst>
          </p:cNvPr>
          <p:cNvSpPr/>
          <p:nvPr/>
        </p:nvSpPr>
        <p:spPr>
          <a:xfrm>
            <a:off x="2782420" y="2182630"/>
            <a:ext cx="62020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200" b="1" dirty="0">
                <a:solidFill>
                  <a:srgbClr val="1D70B7"/>
                </a:solidFill>
                <a:latin typeface="Arial Narrow" panose="020B0606020202030204" pitchFamily="34" charset="0"/>
                <a:cs typeface="Arial" charset="0"/>
                <a:sym typeface="DINCondensedC" pitchFamily="82" charset="0"/>
              </a:rPr>
              <a:t>ОПРАВДАНИЕ ЭКСТРЕМИСТСКОЙ И ТЕРРОРИСТИЧЕСКОЙ ДЕЯТЕЛЬНОСТИ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777C109D-9BBA-4791-9949-686298B4A350}"/>
              </a:ext>
            </a:extLst>
          </p:cNvPr>
          <p:cNvSpPr/>
          <p:nvPr/>
        </p:nvSpPr>
        <p:spPr>
          <a:xfrm>
            <a:off x="2774905" y="2484504"/>
            <a:ext cx="74209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200" b="1" dirty="0">
                <a:solidFill>
                  <a:srgbClr val="1D70B7"/>
                </a:solidFill>
                <a:latin typeface="Arial Narrow" panose="020B0606020202030204" pitchFamily="34" charset="0"/>
                <a:cs typeface="Arial" charset="0"/>
                <a:sym typeface="DINCondensedC" pitchFamily="82" charset="0"/>
              </a:rPr>
              <a:t>ИНФОРМАЦИОННЫЕ МАТЕРИАЛЫ ЭКСТРЕМИСТСКИХ ОРГАНИЗАЦИЙ</a:t>
            </a: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xmlns="" id="{2BD51E36-3D0A-4231-82B6-2D15A22639E7}"/>
              </a:ext>
            </a:extLst>
          </p:cNvPr>
          <p:cNvGrpSpPr/>
          <p:nvPr/>
        </p:nvGrpSpPr>
        <p:grpSpPr>
          <a:xfrm>
            <a:off x="2550042" y="2809097"/>
            <a:ext cx="210870" cy="188647"/>
            <a:chOff x="5381150" y="2002767"/>
            <a:chExt cx="487694" cy="459695"/>
          </a:xfrm>
        </p:grpSpPr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xmlns="" id="{9B3BD396-7FE8-40EA-943C-F2839CC5E00D}"/>
                </a:ext>
              </a:extLst>
            </p:cNvPr>
            <p:cNvSpPr/>
            <p:nvPr/>
          </p:nvSpPr>
          <p:spPr>
            <a:xfrm rot="16200000">
              <a:off x="5453585" y="2071373"/>
              <a:ext cx="181542" cy="326412"/>
            </a:xfrm>
            <a:prstGeom prst="rect">
              <a:avLst/>
            </a:prstGeom>
            <a:solidFill>
              <a:srgbClr val="1D70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Равнобедренный треугольник 54">
              <a:extLst>
                <a:ext uri="{FF2B5EF4-FFF2-40B4-BE49-F238E27FC236}">
                  <a16:creationId xmlns:a16="http://schemas.microsoft.com/office/drawing/2014/main" xmlns="" id="{057BCC80-C28A-461F-9BDC-514D81DE6C29}"/>
                </a:ext>
              </a:extLst>
            </p:cNvPr>
            <p:cNvSpPr/>
            <p:nvPr/>
          </p:nvSpPr>
          <p:spPr>
            <a:xfrm rot="5400000">
              <a:off x="5519361" y="2112980"/>
              <a:ext cx="459695" cy="239270"/>
            </a:xfrm>
            <a:prstGeom prst="triangle">
              <a:avLst/>
            </a:prstGeom>
            <a:solidFill>
              <a:srgbClr val="15FEE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xmlns="" id="{2BD51E36-3D0A-4231-82B6-2D15A22639E7}"/>
              </a:ext>
            </a:extLst>
          </p:cNvPr>
          <p:cNvGrpSpPr/>
          <p:nvPr/>
        </p:nvGrpSpPr>
        <p:grpSpPr>
          <a:xfrm>
            <a:off x="2557084" y="3118279"/>
            <a:ext cx="210870" cy="188647"/>
            <a:chOff x="5381150" y="2002767"/>
            <a:chExt cx="487694" cy="459695"/>
          </a:xfrm>
        </p:grpSpPr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xmlns="" id="{9B3BD396-7FE8-40EA-943C-F2839CC5E00D}"/>
                </a:ext>
              </a:extLst>
            </p:cNvPr>
            <p:cNvSpPr/>
            <p:nvPr/>
          </p:nvSpPr>
          <p:spPr>
            <a:xfrm rot="16200000">
              <a:off x="5453585" y="2071373"/>
              <a:ext cx="181542" cy="326412"/>
            </a:xfrm>
            <a:prstGeom prst="rect">
              <a:avLst/>
            </a:prstGeom>
            <a:solidFill>
              <a:srgbClr val="1D70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Равнобедренный треугольник 57">
              <a:extLst>
                <a:ext uri="{FF2B5EF4-FFF2-40B4-BE49-F238E27FC236}">
                  <a16:creationId xmlns:a16="http://schemas.microsoft.com/office/drawing/2014/main" xmlns="" id="{057BCC80-C28A-461F-9BDC-514D81DE6C29}"/>
                </a:ext>
              </a:extLst>
            </p:cNvPr>
            <p:cNvSpPr/>
            <p:nvPr/>
          </p:nvSpPr>
          <p:spPr>
            <a:xfrm rot="5400000">
              <a:off x="5519361" y="2112980"/>
              <a:ext cx="459695" cy="239270"/>
            </a:xfrm>
            <a:prstGeom prst="triangle">
              <a:avLst/>
            </a:prstGeom>
            <a:solidFill>
              <a:srgbClr val="15FEE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777C109D-9BBA-4791-9949-686298B4A350}"/>
              </a:ext>
            </a:extLst>
          </p:cNvPr>
          <p:cNvSpPr/>
          <p:nvPr/>
        </p:nvSpPr>
        <p:spPr>
          <a:xfrm>
            <a:off x="2782374" y="3974824"/>
            <a:ext cx="74135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200" b="1" dirty="0">
                <a:solidFill>
                  <a:srgbClr val="1D70B7"/>
                </a:solidFill>
                <a:latin typeface="Arial Narrow" panose="020B0606020202030204" pitchFamily="34" charset="0"/>
                <a:cs typeface="Arial" charset="0"/>
                <a:sym typeface="DINCondensedC" pitchFamily="82" charset="0"/>
              </a:rPr>
              <a:t>ИНФОРМАЦИОННЫЕ МАТЕРИАЛЫ О НЕЗАКОННОЙ ФИНАНСОВОЙ ДЕЯТЕЛЬНОСТИ</a:t>
            </a:r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xmlns="" id="{2BD51E36-3D0A-4231-82B6-2D15A22639E7}"/>
              </a:ext>
            </a:extLst>
          </p:cNvPr>
          <p:cNvGrpSpPr/>
          <p:nvPr/>
        </p:nvGrpSpPr>
        <p:grpSpPr>
          <a:xfrm>
            <a:off x="2550887" y="4018195"/>
            <a:ext cx="210870" cy="188647"/>
            <a:chOff x="5381150" y="2002767"/>
            <a:chExt cx="487694" cy="459695"/>
          </a:xfrm>
        </p:grpSpPr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xmlns="" id="{9B3BD396-7FE8-40EA-943C-F2839CC5E00D}"/>
                </a:ext>
              </a:extLst>
            </p:cNvPr>
            <p:cNvSpPr/>
            <p:nvPr/>
          </p:nvSpPr>
          <p:spPr>
            <a:xfrm rot="16200000">
              <a:off x="5453585" y="2071373"/>
              <a:ext cx="181542" cy="326412"/>
            </a:xfrm>
            <a:prstGeom prst="rect">
              <a:avLst/>
            </a:prstGeom>
            <a:solidFill>
              <a:srgbClr val="1D70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Равнобедренный треугольник 61">
              <a:extLst>
                <a:ext uri="{FF2B5EF4-FFF2-40B4-BE49-F238E27FC236}">
                  <a16:creationId xmlns:a16="http://schemas.microsoft.com/office/drawing/2014/main" xmlns="" id="{057BCC80-C28A-461F-9BDC-514D81DE6C29}"/>
                </a:ext>
              </a:extLst>
            </p:cNvPr>
            <p:cNvSpPr/>
            <p:nvPr/>
          </p:nvSpPr>
          <p:spPr>
            <a:xfrm rot="5400000">
              <a:off x="5519361" y="2112980"/>
              <a:ext cx="459695" cy="239270"/>
            </a:xfrm>
            <a:prstGeom prst="triangle">
              <a:avLst/>
            </a:prstGeom>
            <a:solidFill>
              <a:srgbClr val="15FEE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Прямоугольник 62"/>
          <p:cNvSpPr/>
          <p:nvPr/>
        </p:nvSpPr>
        <p:spPr>
          <a:xfrm>
            <a:off x="417599" y="4823148"/>
            <a:ext cx="1733250" cy="735902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2000" dirty="0">
                <a:solidFill>
                  <a:srgbClr val="3C1E78"/>
                </a:solidFill>
                <a:latin typeface="Arial Narrow" panose="020B0606020202030204" pitchFamily="34" charset="0"/>
              </a:rPr>
              <a:t>Статья 15.3-1</a:t>
            </a:r>
          </a:p>
        </p:txBody>
      </p:sp>
      <p:cxnSp>
        <p:nvCxnSpPr>
          <p:cNvPr id="64" name="Прямая соединительная линия 63"/>
          <p:cNvCxnSpPr>
            <a:cxnSpLocks/>
          </p:cNvCxnSpPr>
          <p:nvPr/>
        </p:nvCxnSpPr>
        <p:spPr>
          <a:xfrm flipV="1">
            <a:off x="-19918" y="4751301"/>
            <a:ext cx="12075886" cy="14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116114" y="5593371"/>
            <a:ext cx="11889839" cy="19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401978" y="5747306"/>
            <a:ext cx="1748872" cy="729373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2000" dirty="0">
                <a:solidFill>
                  <a:srgbClr val="3C1E78"/>
                </a:solidFill>
                <a:latin typeface="Arial Narrow" panose="020B0606020202030204" pitchFamily="34" charset="0"/>
              </a:rPr>
              <a:t>Статья 15.3-2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0426C8C1-64B7-405B-850D-71C6207F538A}"/>
              </a:ext>
            </a:extLst>
          </p:cNvPr>
          <p:cNvSpPr/>
          <p:nvPr/>
        </p:nvSpPr>
        <p:spPr>
          <a:xfrm>
            <a:off x="2453435" y="4775601"/>
            <a:ext cx="94476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200" b="1" dirty="0">
                <a:solidFill>
                  <a:srgbClr val="E0114E"/>
                </a:solidFill>
                <a:latin typeface="Arial Narrow" panose="020B0606020202030204" pitchFamily="34" charset="0"/>
              </a:rPr>
              <a:t>ВВЕДЕНА В 2021 г. </a:t>
            </a:r>
          </a:p>
          <a:p>
            <a:pPr defTabSz="914400"/>
            <a:r>
              <a:rPr lang="ru-RU" sz="1200" b="1" dirty="0">
                <a:solidFill>
                  <a:srgbClr val="3C1E78"/>
                </a:solidFill>
                <a:latin typeface="Arial Narrow" panose="020B0606020202030204" pitchFamily="34" charset="0"/>
                <a:cs typeface="Arial" charset="0"/>
              </a:rPr>
              <a:t>ОГРАНИЧЕНИЕ ДОСТУПА К ИНФОРМАЦИИ, РАСПРОСТРАНЯЕМОЙ С НАРУШЕНИЕМ ТРЕБОВАНИЙ ЗАКОНОДАТЕЛЬСТВА РФ О ВЫБОРАХ И РЕФЕРЕНДУМАХ, И (ИЛИ) АГИТАЦИОННЫМ МАТЕРИАЛАМ, ИЗГОТОВЛЕННЫМ И (ИЛИ) РАСПРОСТРАНЯЕМЫМ С НАРУШЕНИЕМ ТРЕБОВАНИЙ ЗАКОНОДАТЕЛЬСТВА РФ О ВЫБОРАХ И РЕФЕРЕНДУМАХ </a:t>
            </a:r>
            <a:r>
              <a:rPr lang="ru-RU" sz="1200" b="1" dirty="0">
                <a:solidFill>
                  <a:srgbClr val="1D70B7"/>
                </a:solidFill>
                <a:latin typeface="Arial Narrow" panose="020B0606020202030204" pitchFamily="34" charset="0"/>
                <a:cs typeface="Arial" charset="0"/>
              </a:rPr>
              <a:t>НА ОСНОВАНИИ ПРЕДСТАВЛЕНИЙ ЦИК РОССИИ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0426C8C1-64B7-405B-850D-71C6207F538A}"/>
              </a:ext>
            </a:extLst>
          </p:cNvPr>
          <p:cNvSpPr/>
          <p:nvPr/>
        </p:nvSpPr>
        <p:spPr>
          <a:xfrm>
            <a:off x="2453436" y="5696495"/>
            <a:ext cx="94476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200" b="1" dirty="0">
                <a:solidFill>
                  <a:srgbClr val="E0114E"/>
                </a:solidFill>
                <a:latin typeface="Arial Narrow" panose="020B0606020202030204" pitchFamily="34" charset="0"/>
              </a:rPr>
              <a:t>ВВЕДЕНА В 2022 г. </a:t>
            </a:r>
          </a:p>
          <a:p>
            <a:pPr defTabSz="914400"/>
            <a:r>
              <a:rPr lang="ru-RU" sz="1200" b="1" dirty="0">
                <a:solidFill>
                  <a:srgbClr val="3C1E78"/>
                </a:solidFill>
                <a:latin typeface="Arial Narrow" panose="020B0606020202030204" pitchFamily="34" charset="0"/>
                <a:cs typeface="Arial" charset="0"/>
              </a:rPr>
              <a:t>ПОСТЯННОЕ ОГРАНИЧЕНИЕ ДОСТУПА К ИНФОРМАЦИОННЫМ РЕСУРСАМ, НА КОТОРЫХ НЕОДНОКРАТНО РАЗМЕЩАЛАСЬ ИНФОРМАЦИЯ, РАСПРОСТРАНЯЕМАЯ С НАРУШЕНИЕМ ТРЕБОВАНИЙ ЗАКОНОДАТЕЛЬСТВА РОССИЙСКОЙ ФЕДЕРАЦИИ </a:t>
            </a:r>
            <a:br>
              <a:rPr lang="ru-RU" sz="1200" b="1" dirty="0">
                <a:solidFill>
                  <a:srgbClr val="3C1E78"/>
                </a:solidFill>
                <a:latin typeface="Arial Narrow" panose="020B0606020202030204" pitchFamily="34" charset="0"/>
                <a:cs typeface="Arial" charset="0"/>
              </a:rPr>
            </a:br>
            <a:r>
              <a:rPr lang="ru-RU" sz="1200" b="1" dirty="0">
                <a:solidFill>
                  <a:srgbClr val="1D70B7"/>
                </a:solidFill>
                <a:latin typeface="Arial Narrow" panose="020B0606020202030204" pitchFamily="34" charset="0"/>
                <a:cs typeface="Arial" charset="0"/>
              </a:rPr>
              <a:t>НА ОСНОВАНИИ ТРЕБОВАНИЯ ГЕНЕРАЛЬНОЙ ПРОКУРАТУРЫ РФ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10" y="163436"/>
            <a:ext cx="1948938" cy="982023"/>
          </a:xfrm>
          <a:prstGeom prst="rect">
            <a:avLst/>
          </a:prstGeom>
        </p:spPr>
      </p:pic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3CC0037E-F8C9-4FB4-AE33-2F196C6402D2}"/>
              </a:ext>
            </a:extLst>
          </p:cNvPr>
          <p:cNvSpPr/>
          <p:nvPr/>
        </p:nvSpPr>
        <p:spPr>
          <a:xfrm>
            <a:off x="449689" y="3465375"/>
            <a:ext cx="1913913" cy="958952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lnSpc>
                <a:spcPct val="90000"/>
              </a:lnSpc>
            </a:pPr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СРОК НА УДАЛЕНИЕ </a:t>
            </a:r>
            <a:r>
              <a:rPr lang="ru-RU" sz="14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НЕ ПРЕДУСМОТРЕН – </a:t>
            </a:r>
            <a:r>
              <a:rPr lang="ru-RU" sz="1400" b="1" dirty="0" smtClean="0">
                <a:solidFill>
                  <a:srgbClr val="3C1E7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br>
              <a:rPr lang="ru-RU" sz="1400" b="1" dirty="0" smtClean="0">
                <a:solidFill>
                  <a:srgbClr val="3C1E7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3C1E7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НЕЗАМЕДЛИТЕЛЬНАЯ </a:t>
            </a:r>
            <a:br>
              <a:rPr lang="ru-RU" sz="1400" b="1" dirty="0" smtClean="0">
                <a:solidFill>
                  <a:srgbClr val="3C1E7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3C1E7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БЛОКИРОВКА</a:t>
            </a:r>
            <a:endParaRPr lang="ru-RU" sz="1400" b="1" dirty="0">
              <a:solidFill>
                <a:srgbClr val="3C1E78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xmlns="" id="{2BD51E36-3D0A-4231-82B6-2D15A22639E7}"/>
              </a:ext>
            </a:extLst>
          </p:cNvPr>
          <p:cNvGrpSpPr/>
          <p:nvPr/>
        </p:nvGrpSpPr>
        <p:grpSpPr>
          <a:xfrm>
            <a:off x="2539888" y="4295157"/>
            <a:ext cx="210870" cy="188647"/>
            <a:chOff x="5381150" y="2002767"/>
            <a:chExt cx="487694" cy="459695"/>
          </a:xfrm>
        </p:grpSpPr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xmlns="" id="{9B3BD396-7FE8-40EA-943C-F2839CC5E00D}"/>
                </a:ext>
              </a:extLst>
            </p:cNvPr>
            <p:cNvSpPr/>
            <p:nvPr/>
          </p:nvSpPr>
          <p:spPr>
            <a:xfrm rot="16200000">
              <a:off x="5453585" y="2071373"/>
              <a:ext cx="181542" cy="326412"/>
            </a:xfrm>
            <a:prstGeom prst="rect">
              <a:avLst/>
            </a:prstGeom>
            <a:solidFill>
              <a:srgbClr val="1D70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Равнобедренный треугольник 71">
              <a:extLst>
                <a:ext uri="{FF2B5EF4-FFF2-40B4-BE49-F238E27FC236}">
                  <a16:creationId xmlns:a16="http://schemas.microsoft.com/office/drawing/2014/main" xmlns="" id="{057BCC80-C28A-461F-9BDC-514D81DE6C29}"/>
                </a:ext>
              </a:extLst>
            </p:cNvPr>
            <p:cNvSpPr/>
            <p:nvPr/>
          </p:nvSpPr>
          <p:spPr>
            <a:xfrm rot="5400000">
              <a:off x="5519361" y="2112980"/>
              <a:ext cx="459695" cy="239270"/>
            </a:xfrm>
            <a:prstGeom prst="triangle">
              <a:avLst/>
            </a:prstGeom>
            <a:solidFill>
              <a:srgbClr val="15FEE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777C109D-9BBA-4791-9949-686298B4A350}"/>
              </a:ext>
            </a:extLst>
          </p:cNvPr>
          <p:cNvSpPr/>
          <p:nvPr/>
        </p:nvSpPr>
        <p:spPr>
          <a:xfrm>
            <a:off x="2756673" y="4252972"/>
            <a:ext cx="7413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200" b="1" dirty="0" smtClean="0">
                <a:solidFill>
                  <a:srgbClr val="1D70B7"/>
                </a:solidFill>
                <a:latin typeface="Arial Narrow" panose="020B0606020202030204" pitchFamily="34" charset="0"/>
                <a:cs typeface="Arial" charset="0"/>
                <a:sym typeface="DINCondensedC" pitchFamily="82" charset="0"/>
              </a:rPr>
              <a:t>НЕДОСТОВЕРНОЙ ИНФОРМАЦИИ, СОДЕРЖАЩЕЙ ДАННЫЕ ОБ ИСПОЛЬЗОВАНИИ ВС РФ; </a:t>
            </a:r>
            <a:br>
              <a:rPr lang="ru-RU" sz="1200" b="1" dirty="0" smtClean="0">
                <a:solidFill>
                  <a:srgbClr val="1D70B7"/>
                </a:solidFill>
                <a:latin typeface="Arial Narrow" panose="020B0606020202030204" pitchFamily="34" charset="0"/>
                <a:cs typeface="Arial" charset="0"/>
                <a:sym typeface="DINCondensedC" pitchFamily="82" charset="0"/>
              </a:rPr>
            </a:br>
            <a:r>
              <a:rPr lang="ru-RU" sz="1200" b="1" dirty="0" smtClean="0">
                <a:solidFill>
                  <a:srgbClr val="1D70B7"/>
                </a:solidFill>
                <a:latin typeface="Arial Narrow" panose="020B0606020202030204" pitchFamily="34" charset="0"/>
                <a:cs typeface="Arial" charset="0"/>
                <a:sym typeface="DINCondensedC" pitchFamily="82" charset="0"/>
              </a:rPr>
              <a:t>ИНФОРМАЦИИ, НАПРАВЛЕННОЙ НА ДИСКРЕДИТАЦИЮ ВС РФ</a:t>
            </a:r>
            <a:endParaRPr lang="ru-RU" sz="1200" b="1" dirty="0">
              <a:solidFill>
                <a:srgbClr val="1D70B7"/>
              </a:solidFill>
              <a:latin typeface="Arial Narrow" panose="020B0606020202030204" pitchFamily="34" charset="0"/>
              <a:cs typeface="Arial" charset="0"/>
              <a:sym typeface="DINCondensed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907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FE42F27-1453-4389-806A-97D674D8D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49"/>
            <a:ext cx="12192000" cy="2240897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310187" y="61692"/>
            <a:ext cx="9975072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defTabSz="0">
              <a:defRPr sz="2400" b="1">
                <a:solidFill>
                  <a:srgbClr val="3C1E78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РЕЕСТР ИНФОРМАЦИОННЫХ РЕСУРСОВ ИНОСТРАННЫХ СРЕДСТВ МАССОВОЙ ИНФОРМАЦИИ, ВЫПОЛНЯЮЩИХ ФУНКЦИИ ИНОСТРАННОГО АГЕНТА, ДОСТУП К КОТОРЫМ ОГРАНИЧЕН НА ТЕРРИТОРИИ РОССИЙСКОЙ ФЕДЕРАЦИИ</a:t>
            </a:r>
            <a:br>
              <a:rPr lang="ru-RU" dirty="0"/>
            </a:br>
            <a:r>
              <a:rPr lang="ru-RU" b="0" dirty="0"/>
              <a:t>СТАТЬЯ 15.9 ФЕДЕРАЛЬНОГО ЗАКОНА № 149-ФЗ</a:t>
            </a:r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xmlns="" id="{E0BB4B8B-35E4-4477-9608-FDCC21F8F1E0}"/>
              </a:ext>
            </a:extLst>
          </p:cNvPr>
          <p:cNvGrpSpPr/>
          <p:nvPr/>
        </p:nvGrpSpPr>
        <p:grpSpPr>
          <a:xfrm>
            <a:off x="695399" y="4499939"/>
            <a:ext cx="210870" cy="188647"/>
            <a:chOff x="5381150" y="2002767"/>
            <a:chExt cx="487694" cy="459695"/>
          </a:xfrm>
        </p:grpSpPr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xmlns="" id="{09341428-C99F-43DD-B16A-8DCD9DB70FEE}"/>
                </a:ext>
              </a:extLst>
            </p:cNvPr>
            <p:cNvSpPr/>
            <p:nvPr/>
          </p:nvSpPr>
          <p:spPr>
            <a:xfrm rot="16200000">
              <a:off x="5453585" y="2071373"/>
              <a:ext cx="181542" cy="326412"/>
            </a:xfrm>
            <a:prstGeom prst="rect">
              <a:avLst/>
            </a:prstGeom>
            <a:solidFill>
              <a:srgbClr val="1D70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Равнобедренный треугольник 46">
              <a:extLst>
                <a:ext uri="{FF2B5EF4-FFF2-40B4-BE49-F238E27FC236}">
                  <a16:creationId xmlns:a16="http://schemas.microsoft.com/office/drawing/2014/main" xmlns="" id="{5BE4F09F-EDE9-4EB8-A5BB-13FF5192430E}"/>
                </a:ext>
              </a:extLst>
            </p:cNvPr>
            <p:cNvSpPr/>
            <p:nvPr/>
          </p:nvSpPr>
          <p:spPr>
            <a:xfrm rot="5400000">
              <a:off x="5519361" y="2112980"/>
              <a:ext cx="459695" cy="239270"/>
            </a:xfrm>
            <a:prstGeom prst="triangle">
              <a:avLst/>
            </a:prstGeom>
            <a:solidFill>
              <a:srgbClr val="15FEE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xmlns="" id="{981A26E9-D8EC-4596-9E6F-515161EDA479}"/>
              </a:ext>
            </a:extLst>
          </p:cNvPr>
          <p:cNvGrpSpPr/>
          <p:nvPr/>
        </p:nvGrpSpPr>
        <p:grpSpPr>
          <a:xfrm>
            <a:off x="701042" y="5620612"/>
            <a:ext cx="210870" cy="188647"/>
            <a:chOff x="5381150" y="2002767"/>
            <a:chExt cx="487694" cy="459695"/>
          </a:xfrm>
        </p:grpSpPr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xmlns="" id="{1C709176-DF9D-4423-BFCB-F60075DB76E4}"/>
                </a:ext>
              </a:extLst>
            </p:cNvPr>
            <p:cNvSpPr/>
            <p:nvPr/>
          </p:nvSpPr>
          <p:spPr>
            <a:xfrm rot="16200000">
              <a:off x="5453585" y="2071373"/>
              <a:ext cx="181542" cy="326412"/>
            </a:xfrm>
            <a:prstGeom prst="rect">
              <a:avLst/>
            </a:prstGeom>
            <a:solidFill>
              <a:srgbClr val="1D70B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Равнобедренный треугольник 49">
              <a:extLst>
                <a:ext uri="{FF2B5EF4-FFF2-40B4-BE49-F238E27FC236}">
                  <a16:creationId xmlns:a16="http://schemas.microsoft.com/office/drawing/2014/main" xmlns="" id="{48068EDB-B209-4665-A7B3-7A1EE2C096FA}"/>
                </a:ext>
              </a:extLst>
            </p:cNvPr>
            <p:cNvSpPr/>
            <p:nvPr/>
          </p:nvSpPr>
          <p:spPr>
            <a:xfrm rot="5400000">
              <a:off x="5519361" y="2112980"/>
              <a:ext cx="459695" cy="239270"/>
            </a:xfrm>
            <a:prstGeom prst="triangle">
              <a:avLst/>
            </a:prstGeom>
            <a:solidFill>
              <a:srgbClr val="15FEE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E46BEB58-911E-49BA-B0E9-148029D5C5E0}"/>
              </a:ext>
            </a:extLst>
          </p:cNvPr>
          <p:cNvSpPr/>
          <p:nvPr/>
        </p:nvSpPr>
        <p:spPr>
          <a:xfrm>
            <a:off x="323849" y="2312057"/>
            <a:ext cx="118246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b="1" dirty="0">
                <a:solidFill>
                  <a:srgbClr val="1D70B7"/>
                </a:solidFill>
                <a:latin typeface="Arial Narrow" panose="020B0606020202030204" pitchFamily="34" charset="0"/>
                <a:cs typeface="Arial" charset="0"/>
              </a:rPr>
              <a:t>СТАТЬЯ 15.9 </a:t>
            </a:r>
            <a:r>
              <a:rPr lang="ru-RU" sz="1600" b="1" dirty="0">
                <a:solidFill>
                  <a:srgbClr val="3C1E78"/>
                </a:solidFill>
                <a:latin typeface="Arial Narrow" panose="020B0606020202030204" pitchFamily="34" charset="0"/>
                <a:cs typeface="Arial" charset="0"/>
              </a:rPr>
              <a:t>ВВЕДЕНА ФЕДЕРАЛЬНЫМ ЗАКОНОМ </a:t>
            </a:r>
            <a:r>
              <a:rPr lang="ru-RU" sz="1600" b="1" dirty="0">
                <a:solidFill>
                  <a:srgbClr val="1D70B7"/>
                </a:solidFill>
                <a:latin typeface="Arial Narrow" panose="020B0606020202030204" pitchFamily="34" charset="0"/>
                <a:cs typeface="Arial" charset="0"/>
              </a:rPr>
              <a:t>ОТ 02.12.2019 № 426-ФЗ </a:t>
            </a:r>
            <a:r>
              <a:rPr lang="ru-RU" sz="1600" b="1" dirty="0">
                <a:solidFill>
                  <a:srgbClr val="3C1E78"/>
                </a:solidFill>
                <a:latin typeface="Arial Narrow" panose="020B0606020202030204" pitchFamily="34" charset="0"/>
                <a:cs typeface="Arial" charset="0"/>
              </a:rPr>
              <a:t>«О ВНЕСЕНИИ ИЗМЕНЕНИЙ В ЗАКОН РОССИЙСКОЙ ФЕДЕРАЦИИ «О СРЕДСТВАХ МАСОВОЙ ИНФОРМАЦИИ»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108AE646-B2A5-4C0E-BD26-A13B0081BC39}"/>
              </a:ext>
            </a:extLst>
          </p:cNvPr>
          <p:cNvSpPr/>
          <p:nvPr/>
        </p:nvSpPr>
        <p:spPr>
          <a:xfrm>
            <a:off x="1016665" y="3963060"/>
            <a:ext cx="108800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b="1" dirty="0">
                <a:solidFill>
                  <a:srgbClr val="3C1E78"/>
                </a:solidFill>
                <a:latin typeface="Arial Narrow" panose="020B0606020202030204" pitchFamily="34" charset="0"/>
                <a:cs typeface="Arial" charset="0"/>
              </a:rPr>
              <a:t>В СЛУЧАЕ УСТАНОВЛЕНИЯ ВСТУПИВШИМ В ЗАКОННУЮ СИЛУ </a:t>
            </a:r>
            <a:r>
              <a:rPr lang="ru-RU" sz="1600" b="1" dirty="0">
                <a:solidFill>
                  <a:srgbClr val="1D70B7"/>
                </a:solidFill>
                <a:latin typeface="Arial Narrow" panose="020B0606020202030204" pitchFamily="34" charset="0"/>
                <a:cs typeface="Arial" charset="0"/>
              </a:rPr>
              <a:t>ПОСТАНОВЛЕНИЕМ ПО ДЕЛУ </a:t>
            </a:r>
            <a:r>
              <a:rPr lang="ru-RU" sz="1600" b="1" dirty="0">
                <a:solidFill>
                  <a:srgbClr val="3C1E78"/>
                </a:solidFill>
                <a:latin typeface="Arial Narrow" panose="020B0606020202030204" pitchFamily="34" charset="0"/>
                <a:cs typeface="Arial" charset="0"/>
              </a:rPr>
              <a:t>ОБ АДМИНИСТРАТИВНОМ ПРАВОНАРУШЕНИИ </a:t>
            </a:r>
            <a:r>
              <a:rPr lang="ru-RU" sz="1600" b="1" dirty="0">
                <a:solidFill>
                  <a:srgbClr val="1D70B7"/>
                </a:solidFill>
                <a:latin typeface="Arial Narrow" panose="020B0606020202030204" pitchFamily="34" charset="0"/>
                <a:cs typeface="Arial" charset="0"/>
              </a:rPr>
              <a:t>НАРУШЕНИЯ ПОРЯДКА ДЕЯТЕЛЬНОСТИ ИНОСТРАННОГО СРЕДСТВА МАССОВОЙ ИНФОРМАЦИИ, ВЫПОЛНЯЮЩЕГО ФУНКЦИИ ИНОСТРАННОГО АГЕНТА </a:t>
            </a:r>
            <a:r>
              <a:rPr lang="ru-RU" sz="1600" b="1" dirty="0">
                <a:solidFill>
                  <a:srgbClr val="3C1E78"/>
                </a:solidFill>
                <a:latin typeface="Arial Narrow" panose="020B0606020202030204" pitchFamily="34" charset="0"/>
                <a:cs typeface="Arial" charset="0"/>
              </a:rPr>
              <a:t>И ОПРЕДЕЛЕННОГО В СООТВЕТСТВИИ С ЗАКОНОМ РОССИЙСКОЙ ФЕДЕРАЦИИ ОТ 27.12.1991 № 2124-1 «О СРЕДСТВАХ МАССОВОЙ ИНФОРМАЦИИ»,</a:t>
            </a:r>
            <a:r>
              <a:rPr lang="ru-RU" sz="1600" b="1" dirty="0">
                <a:solidFill>
                  <a:srgbClr val="1D70B7"/>
                </a:solidFill>
                <a:latin typeface="Arial Narrow" panose="020B0606020202030204" pitchFamily="34" charset="0"/>
                <a:cs typeface="Arial" charset="0"/>
              </a:rPr>
              <a:t> ИЛИ УЧРЕЖДЕННОГО ИМ РОССИЙСКОГО ЮРИДИЧЕСКОГО ЛИЦА </a:t>
            </a:r>
            <a:r>
              <a:rPr lang="ru-RU" sz="1600" b="1" dirty="0">
                <a:solidFill>
                  <a:srgbClr val="3C1E78"/>
                </a:solidFill>
                <a:latin typeface="Arial Narrow" panose="020B0606020202030204" pitchFamily="34" charset="0"/>
                <a:cs typeface="Arial" charset="0"/>
              </a:rPr>
              <a:t>ДОСТУП К ИНФОРМАЦИОННОМУ РЕСУРСУ СООТВЕТСТВУЮЩЕГО ЛИЦА </a:t>
            </a:r>
            <a:r>
              <a:rPr lang="ru-RU" sz="1600" b="1" dirty="0">
                <a:solidFill>
                  <a:srgbClr val="1D70B7"/>
                </a:solidFill>
                <a:latin typeface="Arial Narrow" panose="020B0606020202030204" pitchFamily="34" charset="0"/>
                <a:cs typeface="Arial" charset="0"/>
              </a:rPr>
              <a:t>ОГРАНИЧИВАЕТСЯ</a:t>
            </a:r>
            <a:endParaRPr lang="ru-RU" sz="1600" b="1" dirty="0">
              <a:solidFill>
                <a:srgbClr val="3C1E78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5EE1760D-DC84-4686-891C-AB2FE96FCAC0}"/>
              </a:ext>
            </a:extLst>
          </p:cNvPr>
          <p:cNvSpPr/>
          <p:nvPr/>
        </p:nvSpPr>
        <p:spPr>
          <a:xfrm>
            <a:off x="1013682" y="5322607"/>
            <a:ext cx="10708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b="1" dirty="0">
                <a:solidFill>
                  <a:srgbClr val="1D70B7"/>
                </a:solidFill>
                <a:latin typeface="Arial Narrow" panose="020B0606020202030204" pitchFamily="34" charset="0"/>
                <a:cs typeface="Arial" charset="0"/>
              </a:rPr>
              <a:t>ДОСТУП</a:t>
            </a:r>
            <a:r>
              <a:rPr lang="ru-RU" sz="1600" b="1" dirty="0">
                <a:solidFill>
                  <a:srgbClr val="3C1E78"/>
                </a:solidFill>
                <a:latin typeface="Arial Narrow" panose="020B0606020202030204" pitchFamily="34" charset="0"/>
                <a:cs typeface="Arial" charset="0"/>
              </a:rPr>
              <a:t> К ИНФОРМАЦИОННОМУ РЕСУРСУ ИНОСТРАННОГО СРЕДСТВА МАССОВОЙ ИНФОРМАЦИИ </a:t>
            </a:r>
            <a:r>
              <a:rPr lang="ru-RU" sz="1600" b="1" dirty="0">
                <a:solidFill>
                  <a:srgbClr val="1D70B7"/>
                </a:solidFill>
                <a:latin typeface="Arial Narrow" panose="020B0606020202030204" pitchFamily="34" charset="0"/>
                <a:cs typeface="Arial" charset="0"/>
              </a:rPr>
              <a:t>ВОЗОБНОВЛЯЕТСЯ</a:t>
            </a:r>
            <a:r>
              <a:rPr lang="ru-RU" sz="1600" b="1" dirty="0">
                <a:solidFill>
                  <a:srgbClr val="3C1E78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ru-RU" sz="1600" b="1" dirty="0">
                <a:solidFill>
                  <a:srgbClr val="1D70B7"/>
                </a:solidFill>
                <a:latin typeface="Arial Narrow" panose="020B0606020202030204" pitchFamily="34" charset="0"/>
                <a:cs typeface="Arial" charset="0"/>
              </a:rPr>
              <a:t>В СРОК НЕ БОЛЕЕ 30 РАБОЧИХ ДНЕЙ СО ДНЯ ПОСТУПЛЕНИЯ СВЕДЕНИЙ ОБ УСТРАНЕНИИ НАРУШЕНИЙ, </a:t>
            </a:r>
            <a:r>
              <a:rPr lang="ru-RU" sz="1600" b="1" dirty="0">
                <a:solidFill>
                  <a:srgbClr val="3C1E78"/>
                </a:solidFill>
                <a:latin typeface="Arial Narrow" panose="020B0606020202030204" pitchFamily="34" charset="0"/>
                <a:cs typeface="Arial" charset="0"/>
              </a:rPr>
              <a:t>ПРИ УСЛОВИИ </a:t>
            </a:r>
            <a:r>
              <a:rPr lang="ru-RU" sz="1600" b="1" dirty="0">
                <a:solidFill>
                  <a:srgbClr val="1D70B7"/>
                </a:solidFill>
                <a:latin typeface="Arial Narrow" panose="020B0606020202030204" pitchFamily="34" charset="0"/>
                <a:cs typeface="Arial" charset="0"/>
              </a:rPr>
              <a:t>ПОДТВЕРЖДЕНИЯ ФАКТА УСТРАНЕНИЯ НАРУШЕНИЙ</a:t>
            </a: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xmlns="" id="{0CB75592-79A5-4D52-8616-139CBFB1EF7D}"/>
              </a:ext>
            </a:extLst>
          </p:cNvPr>
          <p:cNvCxnSpPr/>
          <p:nvPr/>
        </p:nvCxnSpPr>
        <p:spPr>
          <a:xfrm flipV="1">
            <a:off x="94899" y="2290714"/>
            <a:ext cx="12075886" cy="14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xmlns="" id="{B4896A25-4BE4-4705-9BD2-6F745599F621}"/>
              </a:ext>
            </a:extLst>
          </p:cNvPr>
          <p:cNvCxnSpPr/>
          <p:nvPr/>
        </p:nvCxnSpPr>
        <p:spPr>
          <a:xfrm flipV="1">
            <a:off x="72570" y="6685016"/>
            <a:ext cx="12075886" cy="14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F77BC9BC-2529-41B8-AAAE-2003A23461FA}"/>
              </a:ext>
            </a:extLst>
          </p:cNvPr>
          <p:cNvSpPr/>
          <p:nvPr/>
        </p:nvSpPr>
        <p:spPr>
          <a:xfrm>
            <a:off x="323849" y="2849734"/>
            <a:ext cx="114871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b="1" dirty="0">
                <a:solidFill>
                  <a:srgbClr val="1D70B7"/>
                </a:solidFill>
                <a:latin typeface="Arial Narrow" panose="020B0606020202030204" pitchFamily="34" charset="0"/>
                <a:cs typeface="Arial" charset="0"/>
              </a:rPr>
              <a:t>МИНИСТЕРСТВО ЮСТИЦИИ РОССИЙСКОЙ ФЕДЕРАЦИИ</a:t>
            </a:r>
            <a:r>
              <a:rPr lang="ru-RU" sz="1600" b="1" dirty="0">
                <a:solidFill>
                  <a:srgbClr val="3C1E78"/>
                </a:solidFill>
                <a:latin typeface="Arial Narrow" panose="020B0606020202030204" pitchFamily="34" charset="0"/>
                <a:cs typeface="Arial" charset="0"/>
              </a:rPr>
              <a:t>, ВЕДЕТ</a:t>
            </a:r>
            <a:r>
              <a:rPr lang="ru-RU" sz="1600" b="1" dirty="0">
                <a:solidFill>
                  <a:srgbClr val="1D70B7"/>
                </a:solidFill>
                <a:latin typeface="Arial Narrow" panose="020B0606020202030204" pitchFamily="34" charset="0"/>
                <a:cs typeface="Arial" charset="0"/>
              </a:rPr>
              <a:t> РЕЕСТР ИНОСТРАННЫХ СРЕДСТВ МАССОВОЙ ИНФОРМАЦИИ, ВЫПОЛНЯЮЩИХ ФУНКЦИИ ИНОСТРАННОГО АГЕНТА</a:t>
            </a:r>
          </a:p>
        </p:txBody>
      </p:sp>
    </p:spTree>
    <p:extLst>
      <p:ext uri="{BB962C8B-B14F-4D97-AF65-F5344CB8AC3E}">
        <p14:creationId xmlns:p14="http://schemas.microsoft.com/office/powerpoint/2010/main" xmlns="" val="300545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2216928" y="141800"/>
            <a:ext cx="70246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defTabSz="0">
              <a:defRPr sz="2400" b="1">
                <a:solidFill>
                  <a:srgbClr val="3C1E78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МЕРЫ ВОЗДЕЙСТВИЯ: ШТРАФЫ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F008810-D253-4FD1-8F82-D34378BF75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689" y="1312103"/>
            <a:ext cx="11298675" cy="495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515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1352" y="293777"/>
            <a:ext cx="8744989" cy="677107"/>
          </a:xfrm>
          <a:prstGeom prst="rect">
            <a:avLst/>
          </a:prstGeom>
          <a:noFill/>
        </p:spPr>
        <p:txBody>
          <a:bodyPr wrap="square" lIns="91344" tIns="45718" rIns="91344" bIns="45718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Роскомнадзора по Хабаровскому краю, Сахалинской области и Еврейской автономной области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РКН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181103"/>
            <a:ext cx="12192000" cy="5676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42980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956313" y="6267535"/>
            <a:ext cx="2844800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21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27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416" y="438415"/>
            <a:ext cx="10909112" cy="526029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0909" y="0"/>
            <a:ext cx="8729037" cy="86177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Обзор нарушений, выявленных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деятельности редакций и учредителей вещательных организаций 202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году: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850900" y="1549400"/>
          <a:ext cx="11049000" cy="474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90671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995872" y="6333563"/>
            <a:ext cx="2844800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21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27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34534" y="2362368"/>
            <a:ext cx="9855089" cy="220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indent="601118"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7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Классификация информационной продукции осуществляется ее производителями и (или) распространителями самостоятельно (в том числе с участием эксперта, экспертов и (или) экспертных организаций, </a:t>
            </a:r>
            <a:r>
              <a:rPr lang="ru-RU" sz="27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начала ее оборота</a:t>
            </a:r>
            <a:r>
              <a:rPr lang="ru-RU" sz="27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территории Российской Федерации</a:t>
            </a: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706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4145</TotalTime>
  <Words>1913</Words>
  <Application>Microsoft Office PowerPoint</Application>
  <PresentationFormat>Произвольный</PresentationFormat>
  <Paragraphs>260</Paragraphs>
  <Slides>33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</vt:lpstr>
      <vt:lpstr>Слайд 9</vt:lpstr>
      <vt:lpstr>Слайд 10</vt:lpstr>
      <vt:lpstr>Требования к распространению посредством телевизионного вещания:</vt:lpstr>
      <vt:lpstr>Слайд 12</vt:lpstr>
      <vt:lpstr>Слайд 13</vt:lpstr>
      <vt:lpstr>Слайд 14</vt:lpstr>
      <vt:lpstr>Требования к распространению посредством радиовещания:</vt:lpstr>
      <vt:lpstr>Дополнительные требования к распространению информационной продукции посредством теле- и радиовещания</vt:lpstr>
      <vt:lpstr>Дополнительные требования к распространению информационной продукции посредством теле- и радиовещания</vt:lpstr>
      <vt:lpstr>Слайд 18</vt:lpstr>
      <vt:lpstr>Основные требования Федерального закона от 29.12.1994 № 77-ФЗ  «Об обязательном экземпляре документов», предъявляемые к редакциям телерадиоканалов</vt:lpstr>
      <vt:lpstr>Предоставление обязательного экземпляра</vt:lpstr>
      <vt:lpstr>  ПЕРЕДАЧЕ ПОДЛЕЖАТ программы и передачи  (в том числе вышедшие в прямом эфире):</vt:lpstr>
      <vt:lpstr>Слайд 22</vt:lpstr>
      <vt:lpstr>Предоставление обязательного экземпляра</vt:lpstr>
      <vt:lpstr>Слайд 24</vt:lpstr>
      <vt:lpstr>Недопущение случаев публикации в материалах информации о способах, методах изготовления и использования, а также местах приобретения наркотических средств, психотропных веществ и их прекурсоров</vt:lpstr>
      <vt:lpstr> Основные понятия   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Федеральный закон Российской Федерации от 29.07.2017 «О внесении изменений в Закон Российской Федерации «О средствах массовой информации</dc:title>
  <dc:creator>User</dc:creator>
  <cp:lastModifiedBy>User</cp:lastModifiedBy>
  <cp:revision>327</cp:revision>
  <cp:lastPrinted>2021-05-20T04:23:36Z</cp:lastPrinted>
  <dcterms:created xsi:type="dcterms:W3CDTF">2017-10-18T11:26:57Z</dcterms:created>
  <dcterms:modified xsi:type="dcterms:W3CDTF">2022-12-05T05:44:53Z</dcterms:modified>
</cp:coreProperties>
</file>