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diagrams/layout2.xml" ContentType="application/vnd.openxmlformats-officedocument.drawingml.diagram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317" r:id="rId2"/>
    <p:sldId id="318" r:id="rId3"/>
    <p:sldId id="300" r:id="rId4"/>
    <p:sldId id="295" r:id="rId5"/>
    <p:sldId id="322" r:id="rId6"/>
    <p:sldId id="323" r:id="rId7"/>
    <p:sldId id="324" r:id="rId8"/>
    <p:sldId id="321" r:id="rId9"/>
    <p:sldId id="299" r:id="rId10"/>
    <p:sldId id="256" r:id="rId11"/>
    <p:sldId id="258" r:id="rId12"/>
    <p:sldId id="278" r:id="rId13"/>
    <p:sldId id="279" r:id="rId14"/>
    <p:sldId id="288" r:id="rId15"/>
    <p:sldId id="281" r:id="rId16"/>
    <p:sldId id="282" r:id="rId17"/>
    <p:sldId id="292" r:id="rId18"/>
    <p:sldId id="285" r:id="rId19"/>
    <p:sldId id="283" r:id="rId20"/>
    <p:sldId id="284" r:id="rId21"/>
    <p:sldId id="290" r:id="rId22"/>
    <p:sldId id="293" r:id="rId23"/>
    <p:sldId id="291" r:id="rId24"/>
    <p:sldId id="298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314" r:id="rId39"/>
    <p:sldId id="315" r:id="rId40"/>
    <p:sldId id="320" r:id="rId41"/>
  </p:sldIdLst>
  <p:sldSz cx="12192000" cy="6858000"/>
  <p:notesSz cx="9874250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474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111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"/>
  <c:chart>
    <c:autoTitleDeleted val="1"/>
    <c:plotArea>
      <c:layout>
        <c:manualLayout>
          <c:layoutTarget val="inner"/>
          <c:xMode val="edge"/>
          <c:yMode val="edge"/>
          <c:x val="2.7509965094380452E-2"/>
          <c:y val="2.958789797787803E-2"/>
          <c:w val="0.79503628111786706"/>
          <c:h val="0.82503682602549111"/>
        </c:manualLayout>
      </c:layout>
      <c:lineChart>
        <c:grouping val="standard"/>
        <c:ser>
          <c:idx val="3"/>
          <c:order val="0"/>
          <c:tx>
            <c:strRef>
              <c:f>Лист1!$E$1</c:f>
              <c:strCache>
                <c:ptCount val="1"/>
                <c:pt idx="0">
                  <c:v>Всего</c:v>
                </c:pt>
              </c:strCache>
            </c:strRef>
          </c:tx>
          <c:spPr>
            <a:ln w="63500">
              <a:solidFill>
                <a:srgbClr val="C00000"/>
              </a:solidFill>
            </a:ln>
          </c:spPr>
          <c:marker>
            <c:symbol val="square"/>
            <c:size val="15"/>
            <c:spPr>
              <a:solidFill>
                <a:srgbClr val="C00000"/>
              </a:solidFill>
            </c:spPr>
          </c:marker>
          <c:dLbls>
            <c:dLbl>
              <c:idx val="0"/>
              <c:layout>
                <c:manualLayout>
                  <c:x val="-3.1853643793493223E-2"/>
                  <c:y val="-5.6485987048676266E-2"/>
                </c:manualLayout>
              </c:layout>
              <c:showVal val="1"/>
            </c:dLbl>
            <c:dLbl>
              <c:idx val="1"/>
              <c:layout>
                <c:manualLayout>
                  <c:x val="-2.8957857994084617E-2"/>
                  <c:y val="-5.6485987048676266E-2"/>
                </c:manualLayout>
              </c:layout>
              <c:showVal val="1"/>
            </c:dLbl>
            <c:dLbl>
              <c:idx val="2"/>
              <c:layout>
                <c:manualLayout>
                  <c:x val="-3.1853643793493223E-2"/>
                  <c:y val="-5.9175795955755957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2021 г.</c:v>
                </c:pt>
                <c:pt idx="1">
                  <c:v>2022 г.</c:v>
                </c:pt>
                <c:pt idx="2">
                  <c:v>2023 г.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8</c:v>
                </c:pt>
                <c:pt idx="1">
                  <c:v>1</c:v>
                </c:pt>
                <c:pt idx="2">
                  <c:v>3</c:v>
                </c:pt>
              </c:numCache>
            </c:numRef>
          </c:val>
        </c:ser>
        <c:marker val="1"/>
        <c:axId val="98892416"/>
        <c:axId val="98967936"/>
      </c:lineChart>
      <c:catAx>
        <c:axId val="98892416"/>
        <c:scaling>
          <c:orientation val="minMax"/>
        </c:scaling>
        <c:axPos val="b"/>
        <c:numFmt formatCode="General" sourceLinked="1"/>
        <c:tickLblPos val="nextTo"/>
        <c:spPr>
          <a:ln>
            <a:noFill/>
          </a:ln>
        </c:spPr>
        <c:txPr>
          <a:bodyPr/>
          <a:lstStyle/>
          <a:p>
            <a:pPr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8967936"/>
        <c:crosses val="autoZero"/>
        <c:auto val="1"/>
        <c:lblAlgn val="ctr"/>
        <c:lblOffset val="100"/>
      </c:catAx>
      <c:valAx>
        <c:axId val="98967936"/>
        <c:scaling>
          <c:orientation val="minMax"/>
        </c:scaling>
        <c:delete val="1"/>
        <c:axPos val="l"/>
        <c:numFmt formatCode="General" sourceLinked="1"/>
        <c:tickLblPos val="none"/>
        <c:crossAx val="988924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4B7471-A25B-472B-89E2-2B305C0BD2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6C93C4-D1DB-4E12-B160-85C9539AD5D5}">
      <dgm:prSet/>
      <dgm:spPr/>
      <dgm:t>
        <a:bodyPr/>
        <a:lstStyle/>
        <a:p>
          <a:pPr algn="ctr"/>
          <a:r>
            <a:rPr lang="ru-RU" b="1" dirty="0"/>
            <a:t>ч. </a:t>
          </a:r>
          <a:r>
            <a:rPr lang="ru-RU" b="1" dirty="0" smtClean="0"/>
            <a:t>3 </a:t>
          </a:r>
          <a:r>
            <a:rPr lang="ru-RU" b="1" dirty="0"/>
            <a:t>ст. </a:t>
          </a:r>
          <a:r>
            <a:rPr lang="ru-RU" b="1" dirty="0" smtClean="0"/>
            <a:t>6.21 </a:t>
          </a:r>
          <a:r>
            <a:rPr lang="ru-RU" b="1" dirty="0"/>
            <a:t>КоАП РФ</a:t>
          </a:r>
          <a:endParaRPr lang="en-US" dirty="0"/>
        </a:p>
      </dgm:t>
    </dgm:pt>
    <dgm:pt modelId="{56D2F93B-643E-426E-8E4C-41273C2B4DF0}" type="parTrans" cxnId="{24592A22-5E4B-4A18-B84C-718281471257}">
      <dgm:prSet/>
      <dgm:spPr/>
      <dgm:t>
        <a:bodyPr/>
        <a:lstStyle/>
        <a:p>
          <a:endParaRPr lang="en-US"/>
        </a:p>
      </dgm:t>
    </dgm:pt>
    <dgm:pt modelId="{D9A09A91-5F0F-42F4-9844-B0FF142CDC16}" type="sibTrans" cxnId="{24592A22-5E4B-4A18-B84C-718281471257}">
      <dgm:prSet/>
      <dgm:spPr/>
      <dgm:t>
        <a:bodyPr/>
        <a:lstStyle/>
        <a:p>
          <a:endParaRPr lang="en-US"/>
        </a:p>
      </dgm:t>
    </dgm:pt>
    <dgm:pt modelId="{768027EA-DCF9-4E47-9340-95C49CEF7067}">
      <dgm:prSet/>
      <dgm:spPr/>
      <dgm:t>
        <a:bodyPr/>
        <a:lstStyle/>
        <a:p>
          <a:pPr algn="ctr"/>
          <a:r>
            <a:rPr lang="ru-RU" b="1" dirty="0"/>
            <a:t>Административный штраф </a:t>
          </a:r>
          <a:endParaRPr lang="en-US" dirty="0"/>
        </a:p>
      </dgm:t>
    </dgm:pt>
    <dgm:pt modelId="{CCF37915-CA1D-4976-A76B-E12F84A97620}" type="parTrans" cxnId="{CCC4B210-A41A-49EF-843C-457E97505A32}">
      <dgm:prSet/>
      <dgm:spPr/>
      <dgm:t>
        <a:bodyPr/>
        <a:lstStyle/>
        <a:p>
          <a:endParaRPr lang="en-US"/>
        </a:p>
      </dgm:t>
    </dgm:pt>
    <dgm:pt modelId="{5B32868B-F8DE-40CF-B246-C8701C51F4A8}" type="sibTrans" cxnId="{CCC4B210-A41A-49EF-843C-457E97505A32}">
      <dgm:prSet/>
      <dgm:spPr/>
      <dgm:t>
        <a:bodyPr/>
        <a:lstStyle/>
        <a:p>
          <a:endParaRPr lang="en-US"/>
        </a:p>
      </dgm:t>
    </dgm:pt>
    <dgm:pt modelId="{2FF9E11C-8B05-4DBC-8202-109572F0CD80}">
      <dgm:prSet/>
      <dgm:spPr/>
      <dgm:t>
        <a:bodyPr/>
        <a:lstStyle/>
        <a:p>
          <a:r>
            <a:rPr lang="ru-RU" dirty="0" smtClean="0"/>
            <a:t>на </a:t>
          </a:r>
          <a:r>
            <a:rPr lang="ru-RU" dirty="0"/>
            <a:t>граждан в размере от </a:t>
          </a:r>
          <a:r>
            <a:rPr lang="ru-RU" dirty="0" smtClean="0"/>
            <a:t>100000 </a:t>
          </a:r>
          <a:r>
            <a:rPr lang="ru-RU" dirty="0"/>
            <a:t>до </a:t>
          </a:r>
          <a:r>
            <a:rPr lang="ru-RU" dirty="0" smtClean="0"/>
            <a:t>200000 </a:t>
          </a:r>
          <a:r>
            <a:rPr lang="ru-RU" dirty="0"/>
            <a:t>рублей; </a:t>
          </a:r>
          <a:endParaRPr lang="en-US" dirty="0"/>
        </a:p>
      </dgm:t>
    </dgm:pt>
    <dgm:pt modelId="{03A3B783-0D10-43F9-AADC-626BC4A4612A}" type="parTrans" cxnId="{F53D7D1B-394B-4588-9073-5F745B5D2159}">
      <dgm:prSet/>
      <dgm:spPr/>
      <dgm:t>
        <a:bodyPr/>
        <a:lstStyle/>
        <a:p>
          <a:endParaRPr lang="en-US"/>
        </a:p>
      </dgm:t>
    </dgm:pt>
    <dgm:pt modelId="{BF379F58-F48F-4A74-BE48-553C68F8A733}" type="sibTrans" cxnId="{F53D7D1B-394B-4588-9073-5F745B5D2159}">
      <dgm:prSet/>
      <dgm:spPr/>
      <dgm:t>
        <a:bodyPr/>
        <a:lstStyle/>
        <a:p>
          <a:endParaRPr lang="en-US"/>
        </a:p>
      </dgm:t>
    </dgm:pt>
    <dgm:pt modelId="{38C23777-0218-4E76-B511-9AF9DF710E85}">
      <dgm:prSet/>
      <dgm:spPr/>
      <dgm:t>
        <a:bodyPr/>
        <a:lstStyle/>
        <a:p>
          <a:r>
            <a:rPr lang="ru-RU" dirty="0"/>
            <a:t>на должностных лиц - от </a:t>
          </a:r>
          <a:r>
            <a:rPr lang="ru-RU" dirty="0" smtClean="0"/>
            <a:t>200000 </a:t>
          </a:r>
          <a:r>
            <a:rPr lang="ru-RU" dirty="0"/>
            <a:t>до </a:t>
          </a:r>
          <a:r>
            <a:rPr lang="ru-RU" dirty="0" smtClean="0"/>
            <a:t>400000 </a:t>
          </a:r>
          <a:r>
            <a:rPr lang="ru-RU" dirty="0"/>
            <a:t>рублей; </a:t>
          </a:r>
          <a:endParaRPr lang="en-US" dirty="0"/>
        </a:p>
      </dgm:t>
    </dgm:pt>
    <dgm:pt modelId="{DA195DC7-9434-49CD-BBEF-92D6ACAB012C}" type="parTrans" cxnId="{CB4EE627-2501-42CB-BF3F-A03A8143C8D4}">
      <dgm:prSet/>
      <dgm:spPr/>
      <dgm:t>
        <a:bodyPr/>
        <a:lstStyle/>
        <a:p>
          <a:endParaRPr lang="en-US"/>
        </a:p>
      </dgm:t>
    </dgm:pt>
    <dgm:pt modelId="{5620C6FE-6E52-458A-A127-2C2CBDA59393}" type="sibTrans" cxnId="{CB4EE627-2501-42CB-BF3F-A03A8143C8D4}">
      <dgm:prSet/>
      <dgm:spPr/>
      <dgm:t>
        <a:bodyPr/>
        <a:lstStyle/>
        <a:p>
          <a:endParaRPr lang="en-US"/>
        </a:p>
      </dgm:t>
    </dgm:pt>
    <dgm:pt modelId="{E8705BBC-BC89-4D29-8955-D64CCB4FECD8}">
      <dgm:prSet/>
      <dgm:spPr/>
      <dgm:t>
        <a:bodyPr/>
        <a:lstStyle/>
        <a:p>
          <a:r>
            <a:rPr lang="ru-RU" dirty="0"/>
            <a:t>на юридических лиц - от </a:t>
          </a:r>
          <a:r>
            <a:rPr lang="ru-RU" dirty="0" smtClean="0"/>
            <a:t>1000000 </a:t>
          </a:r>
          <a:r>
            <a:rPr lang="ru-RU" dirty="0"/>
            <a:t>до </a:t>
          </a:r>
          <a:r>
            <a:rPr lang="ru-RU" dirty="0" smtClean="0"/>
            <a:t>4000000 </a:t>
          </a:r>
          <a:r>
            <a:rPr lang="ru-RU" dirty="0"/>
            <a:t>рублей</a:t>
          </a:r>
          <a:endParaRPr lang="en-US" dirty="0"/>
        </a:p>
      </dgm:t>
    </dgm:pt>
    <dgm:pt modelId="{6EB1F7D2-D33E-473D-A4E3-EF75CC74EE17}" type="parTrans" cxnId="{288DEA99-3D94-428C-BF87-C247ED8D67A4}">
      <dgm:prSet/>
      <dgm:spPr/>
      <dgm:t>
        <a:bodyPr/>
        <a:lstStyle/>
        <a:p>
          <a:endParaRPr lang="en-US"/>
        </a:p>
      </dgm:t>
    </dgm:pt>
    <dgm:pt modelId="{A06EF264-BB53-4448-A941-5B9C56D0A7FD}" type="sibTrans" cxnId="{288DEA99-3D94-428C-BF87-C247ED8D67A4}">
      <dgm:prSet/>
      <dgm:spPr/>
      <dgm:t>
        <a:bodyPr/>
        <a:lstStyle/>
        <a:p>
          <a:endParaRPr lang="en-US"/>
        </a:p>
      </dgm:t>
    </dgm:pt>
    <dgm:pt modelId="{A50169FE-C114-4DB8-8953-B2482E301FAA}" type="pres">
      <dgm:prSet presAssocID="{A74B7471-A25B-472B-89E2-2B305C0BD2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27B74C-21C5-4999-9C57-5D139786D611}" type="pres">
      <dgm:prSet presAssocID="{246C93C4-D1DB-4E12-B160-85C9539AD5D5}" presName="parentText" presStyleLbl="node1" presStyleIdx="0" presStyleCnt="5" custLinFactY="-114978" custLinFactNeighborX="-1021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EA9C66-C44A-4736-B419-50CB72BFA7F2}" type="pres">
      <dgm:prSet presAssocID="{D9A09A91-5F0F-42F4-9844-B0FF142CDC16}" presName="spacer" presStyleCnt="0"/>
      <dgm:spPr/>
    </dgm:pt>
    <dgm:pt modelId="{2992577F-2EF9-4FC4-AE0B-3C65BA520EDC}" type="pres">
      <dgm:prSet presAssocID="{768027EA-DCF9-4E47-9340-95C49CEF7067}" presName="parentText" presStyleLbl="node1" presStyleIdx="1" presStyleCnt="5" custScaleY="129123" custLinFactY="-3566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FDAD03-ECF4-41A1-A764-93E13BD05B71}" type="pres">
      <dgm:prSet presAssocID="{5B32868B-F8DE-40CF-B246-C8701C51F4A8}" presName="spacer" presStyleCnt="0"/>
      <dgm:spPr/>
    </dgm:pt>
    <dgm:pt modelId="{CC99E662-5EC2-4986-9F0D-6394D5A9749A}" type="pres">
      <dgm:prSet presAssocID="{2FF9E11C-8B05-4DBC-8202-109572F0CD80}" presName="parentText" presStyleLbl="node1" presStyleIdx="2" presStyleCnt="5" custScaleY="96293" custLinFactNeighborX="-1021" custLinFactNeighborY="151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E7BD8C-24C2-4CE7-B742-59CA116479EB}" type="pres">
      <dgm:prSet presAssocID="{BF379F58-F48F-4A74-BE48-553C68F8A733}" presName="spacer" presStyleCnt="0"/>
      <dgm:spPr/>
    </dgm:pt>
    <dgm:pt modelId="{F098375B-7A54-407E-8724-1AF6796A92D6}" type="pres">
      <dgm:prSet presAssocID="{38C23777-0218-4E76-B511-9AF9DF710E85}" presName="parentText" presStyleLbl="node1" presStyleIdx="3" presStyleCnt="5" custLinFactY="21295" custLinFactNeighborX="-1021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8544C-0D9C-46BA-858E-2D1668F1FA61}" type="pres">
      <dgm:prSet presAssocID="{5620C6FE-6E52-458A-A127-2C2CBDA59393}" presName="spacer" presStyleCnt="0"/>
      <dgm:spPr/>
    </dgm:pt>
    <dgm:pt modelId="{AECD0562-5FA1-47FF-B387-B3131FFFFEA4}" type="pres">
      <dgm:prSet presAssocID="{E8705BBC-BC89-4D29-8955-D64CCB4FECD8}" presName="parentText" presStyleLbl="node1" presStyleIdx="4" presStyleCnt="5" custLinFactY="5887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592A22-5E4B-4A18-B84C-718281471257}" srcId="{A74B7471-A25B-472B-89E2-2B305C0BD2A4}" destId="{246C93C4-D1DB-4E12-B160-85C9539AD5D5}" srcOrd="0" destOrd="0" parTransId="{56D2F93B-643E-426E-8E4C-41273C2B4DF0}" sibTransId="{D9A09A91-5F0F-42F4-9844-B0FF142CDC16}"/>
    <dgm:cxn modelId="{CCC4B210-A41A-49EF-843C-457E97505A32}" srcId="{A74B7471-A25B-472B-89E2-2B305C0BD2A4}" destId="{768027EA-DCF9-4E47-9340-95C49CEF7067}" srcOrd="1" destOrd="0" parTransId="{CCF37915-CA1D-4976-A76B-E12F84A97620}" sibTransId="{5B32868B-F8DE-40CF-B246-C8701C51F4A8}"/>
    <dgm:cxn modelId="{4CCA2F10-AB00-4D81-B5F0-B1798A011C48}" type="presOf" srcId="{2FF9E11C-8B05-4DBC-8202-109572F0CD80}" destId="{CC99E662-5EC2-4986-9F0D-6394D5A9749A}" srcOrd="0" destOrd="0" presId="urn:microsoft.com/office/officeart/2005/8/layout/vList2"/>
    <dgm:cxn modelId="{A33D6373-A297-4783-920C-2D87D6A4C812}" type="presOf" srcId="{A74B7471-A25B-472B-89E2-2B305C0BD2A4}" destId="{A50169FE-C114-4DB8-8953-B2482E301FAA}" srcOrd="0" destOrd="0" presId="urn:microsoft.com/office/officeart/2005/8/layout/vList2"/>
    <dgm:cxn modelId="{288DEA99-3D94-428C-BF87-C247ED8D67A4}" srcId="{A74B7471-A25B-472B-89E2-2B305C0BD2A4}" destId="{E8705BBC-BC89-4D29-8955-D64CCB4FECD8}" srcOrd="4" destOrd="0" parTransId="{6EB1F7D2-D33E-473D-A4E3-EF75CC74EE17}" sibTransId="{A06EF264-BB53-4448-A941-5B9C56D0A7FD}"/>
    <dgm:cxn modelId="{17CA530B-54A6-4019-9190-940CA00A1407}" type="presOf" srcId="{38C23777-0218-4E76-B511-9AF9DF710E85}" destId="{F098375B-7A54-407E-8724-1AF6796A92D6}" srcOrd="0" destOrd="0" presId="urn:microsoft.com/office/officeart/2005/8/layout/vList2"/>
    <dgm:cxn modelId="{17D640ED-D73F-44EE-BD02-CB945BBC70A4}" type="presOf" srcId="{E8705BBC-BC89-4D29-8955-D64CCB4FECD8}" destId="{AECD0562-5FA1-47FF-B387-B3131FFFFEA4}" srcOrd="0" destOrd="0" presId="urn:microsoft.com/office/officeart/2005/8/layout/vList2"/>
    <dgm:cxn modelId="{CB4EE627-2501-42CB-BF3F-A03A8143C8D4}" srcId="{A74B7471-A25B-472B-89E2-2B305C0BD2A4}" destId="{38C23777-0218-4E76-B511-9AF9DF710E85}" srcOrd="3" destOrd="0" parTransId="{DA195DC7-9434-49CD-BBEF-92D6ACAB012C}" sibTransId="{5620C6FE-6E52-458A-A127-2C2CBDA59393}"/>
    <dgm:cxn modelId="{83A16F95-DBC7-4E91-896C-DE9EB280BE76}" type="presOf" srcId="{768027EA-DCF9-4E47-9340-95C49CEF7067}" destId="{2992577F-2EF9-4FC4-AE0B-3C65BA520EDC}" srcOrd="0" destOrd="0" presId="urn:microsoft.com/office/officeart/2005/8/layout/vList2"/>
    <dgm:cxn modelId="{BD8BB7F9-D113-489B-BD80-AF8C1886D72B}" type="presOf" srcId="{246C93C4-D1DB-4E12-B160-85C9539AD5D5}" destId="{AA27B74C-21C5-4999-9C57-5D139786D611}" srcOrd="0" destOrd="0" presId="urn:microsoft.com/office/officeart/2005/8/layout/vList2"/>
    <dgm:cxn modelId="{F53D7D1B-394B-4588-9073-5F745B5D2159}" srcId="{A74B7471-A25B-472B-89E2-2B305C0BD2A4}" destId="{2FF9E11C-8B05-4DBC-8202-109572F0CD80}" srcOrd="2" destOrd="0" parTransId="{03A3B783-0D10-43F9-AADC-626BC4A4612A}" sibTransId="{BF379F58-F48F-4A74-BE48-553C68F8A733}"/>
    <dgm:cxn modelId="{5F0D5B78-FE74-401B-A829-C51CFC766251}" type="presParOf" srcId="{A50169FE-C114-4DB8-8953-B2482E301FAA}" destId="{AA27B74C-21C5-4999-9C57-5D139786D611}" srcOrd="0" destOrd="0" presId="urn:microsoft.com/office/officeart/2005/8/layout/vList2"/>
    <dgm:cxn modelId="{3F8D44C3-CFBC-4FAF-83F6-8312CB3C799A}" type="presParOf" srcId="{A50169FE-C114-4DB8-8953-B2482E301FAA}" destId="{86EA9C66-C44A-4736-B419-50CB72BFA7F2}" srcOrd="1" destOrd="0" presId="urn:microsoft.com/office/officeart/2005/8/layout/vList2"/>
    <dgm:cxn modelId="{473327C1-FF6C-4587-A35D-A8C9DA9235F6}" type="presParOf" srcId="{A50169FE-C114-4DB8-8953-B2482E301FAA}" destId="{2992577F-2EF9-4FC4-AE0B-3C65BA520EDC}" srcOrd="2" destOrd="0" presId="urn:microsoft.com/office/officeart/2005/8/layout/vList2"/>
    <dgm:cxn modelId="{0BFEDF6F-E4A1-4A7F-8315-D382955E99DD}" type="presParOf" srcId="{A50169FE-C114-4DB8-8953-B2482E301FAA}" destId="{18FDAD03-ECF4-41A1-A764-93E13BD05B71}" srcOrd="3" destOrd="0" presId="urn:microsoft.com/office/officeart/2005/8/layout/vList2"/>
    <dgm:cxn modelId="{98A17E89-1C52-4BDA-8ADA-A892AF68BB50}" type="presParOf" srcId="{A50169FE-C114-4DB8-8953-B2482E301FAA}" destId="{CC99E662-5EC2-4986-9F0D-6394D5A9749A}" srcOrd="4" destOrd="0" presId="urn:microsoft.com/office/officeart/2005/8/layout/vList2"/>
    <dgm:cxn modelId="{53CE508D-1BE4-4045-A15E-AC166C04C1A7}" type="presParOf" srcId="{A50169FE-C114-4DB8-8953-B2482E301FAA}" destId="{10E7BD8C-24C2-4CE7-B742-59CA116479EB}" srcOrd="5" destOrd="0" presId="urn:microsoft.com/office/officeart/2005/8/layout/vList2"/>
    <dgm:cxn modelId="{F82EE532-C44C-4417-9F94-0A57C62AD1C0}" type="presParOf" srcId="{A50169FE-C114-4DB8-8953-B2482E301FAA}" destId="{F098375B-7A54-407E-8724-1AF6796A92D6}" srcOrd="6" destOrd="0" presId="urn:microsoft.com/office/officeart/2005/8/layout/vList2"/>
    <dgm:cxn modelId="{6CB7BFAC-25FA-4B56-8421-DD421E680BCB}" type="presParOf" srcId="{A50169FE-C114-4DB8-8953-B2482E301FAA}" destId="{2828544C-0D9C-46BA-858E-2D1668F1FA61}" srcOrd="7" destOrd="0" presId="urn:microsoft.com/office/officeart/2005/8/layout/vList2"/>
    <dgm:cxn modelId="{5BFAC419-64D0-4068-A085-3AE905026921}" type="presParOf" srcId="{A50169FE-C114-4DB8-8953-B2482E301FAA}" destId="{AECD0562-5FA1-47FF-B387-B3131FFFFEA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4B7471-A25B-472B-89E2-2B305C0BD2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6C93C4-D1DB-4E12-B160-85C9539AD5D5}">
      <dgm:prSet/>
      <dgm:spPr/>
      <dgm:t>
        <a:bodyPr/>
        <a:lstStyle/>
        <a:p>
          <a:pPr algn="ctr"/>
          <a:r>
            <a:rPr lang="ru-RU" b="1" dirty="0"/>
            <a:t>ч. </a:t>
          </a:r>
          <a:r>
            <a:rPr lang="ru-RU" b="1" dirty="0" smtClean="0"/>
            <a:t>2 </a:t>
          </a:r>
          <a:r>
            <a:rPr lang="ru-RU" b="1" dirty="0"/>
            <a:t>ст. </a:t>
          </a:r>
          <a:r>
            <a:rPr lang="ru-RU" b="1" dirty="0" smtClean="0"/>
            <a:t>6.21.1 </a:t>
          </a:r>
          <a:r>
            <a:rPr lang="ru-RU" b="1" dirty="0" err="1"/>
            <a:t>КоАП</a:t>
          </a:r>
          <a:r>
            <a:rPr lang="ru-RU" b="1" dirty="0"/>
            <a:t> </a:t>
          </a:r>
          <a:r>
            <a:rPr lang="ru-RU" b="1" dirty="0" smtClean="0"/>
            <a:t>РФ</a:t>
          </a:r>
          <a:endParaRPr lang="en-US" dirty="0"/>
        </a:p>
      </dgm:t>
    </dgm:pt>
    <dgm:pt modelId="{56D2F93B-643E-426E-8E4C-41273C2B4DF0}" type="parTrans" cxnId="{24592A22-5E4B-4A18-B84C-718281471257}">
      <dgm:prSet/>
      <dgm:spPr/>
      <dgm:t>
        <a:bodyPr/>
        <a:lstStyle/>
        <a:p>
          <a:endParaRPr lang="en-US"/>
        </a:p>
      </dgm:t>
    </dgm:pt>
    <dgm:pt modelId="{D9A09A91-5F0F-42F4-9844-B0FF142CDC16}" type="sibTrans" cxnId="{24592A22-5E4B-4A18-B84C-718281471257}">
      <dgm:prSet/>
      <dgm:spPr/>
      <dgm:t>
        <a:bodyPr/>
        <a:lstStyle/>
        <a:p>
          <a:endParaRPr lang="en-US"/>
        </a:p>
      </dgm:t>
    </dgm:pt>
    <dgm:pt modelId="{768027EA-DCF9-4E47-9340-95C49CEF7067}">
      <dgm:prSet/>
      <dgm:spPr/>
      <dgm:t>
        <a:bodyPr/>
        <a:lstStyle/>
        <a:p>
          <a:pPr algn="ctr"/>
          <a:r>
            <a:rPr lang="ru-RU" b="1" dirty="0"/>
            <a:t>Административный штраф </a:t>
          </a:r>
          <a:endParaRPr lang="en-US" dirty="0"/>
        </a:p>
      </dgm:t>
    </dgm:pt>
    <dgm:pt modelId="{CCF37915-CA1D-4976-A76B-E12F84A97620}" type="parTrans" cxnId="{CCC4B210-A41A-49EF-843C-457E97505A32}">
      <dgm:prSet/>
      <dgm:spPr/>
      <dgm:t>
        <a:bodyPr/>
        <a:lstStyle/>
        <a:p>
          <a:endParaRPr lang="en-US"/>
        </a:p>
      </dgm:t>
    </dgm:pt>
    <dgm:pt modelId="{5B32868B-F8DE-40CF-B246-C8701C51F4A8}" type="sibTrans" cxnId="{CCC4B210-A41A-49EF-843C-457E97505A32}">
      <dgm:prSet/>
      <dgm:spPr/>
      <dgm:t>
        <a:bodyPr/>
        <a:lstStyle/>
        <a:p>
          <a:endParaRPr lang="en-US"/>
        </a:p>
      </dgm:t>
    </dgm:pt>
    <dgm:pt modelId="{2FF9E11C-8B05-4DBC-8202-109572F0CD80}">
      <dgm:prSet/>
      <dgm:spPr/>
      <dgm:t>
        <a:bodyPr/>
        <a:lstStyle/>
        <a:p>
          <a:r>
            <a:rPr lang="ru-RU" dirty="0" smtClean="0"/>
            <a:t>на </a:t>
          </a:r>
          <a:r>
            <a:rPr lang="ru-RU" dirty="0"/>
            <a:t>граждан в размере от </a:t>
          </a:r>
          <a:r>
            <a:rPr lang="ru-RU" dirty="0" smtClean="0"/>
            <a:t>400000 </a:t>
          </a:r>
          <a:r>
            <a:rPr lang="ru-RU" dirty="0"/>
            <a:t>до </a:t>
          </a:r>
          <a:r>
            <a:rPr lang="ru-RU" dirty="0" smtClean="0"/>
            <a:t>800000 </a:t>
          </a:r>
          <a:r>
            <a:rPr lang="ru-RU" dirty="0"/>
            <a:t>рублей; </a:t>
          </a:r>
          <a:endParaRPr lang="en-US" dirty="0"/>
        </a:p>
      </dgm:t>
    </dgm:pt>
    <dgm:pt modelId="{03A3B783-0D10-43F9-AADC-626BC4A4612A}" type="parTrans" cxnId="{F53D7D1B-394B-4588-9073-5F745B5D2159}">
      <dgm:prSet/>
      <dgm:spPr/>
      <dgm:t>
        <a:bodyPr/>
        <a:lstStyle/>
        <a:p>
          <a:endParaRPr lang="en-US"/>
        </a:p>
      </dgm:t>
    </dgm:pt>
    <dgm:pt modelId="{BF379F58-F48F-4A74-BE48-553C68F8A733}" type="sibTrans" cxnId="{F53D7D1B-394B-4588-9073-5F745B5D2159}">
      <dgm:prSet/>
      <dgm:spPr/>
      <dgm:t>
        <a:bodyPr/>
        <a:lstStyle/>
        <a:p>
          <a:endParaRPr lang="en-US"/>
        </a:p>
      </dgm:t>
    </dgm:pt>
    <dgm:pt modelId="{38C23777-0218-4E76-B511-9AF9DF710E85}">
      <dgm:prSet/>
      <dgm:spPr/>
      <dgm:t>
        <a:bodyPr/>
        <a:lstStyle/>
        <a:p>
          <a:r>
            <a:rPr lang="ru-RU" dirty="0"/>
            <a:t>на должностных лиц - от </a:t>
          </a:r>
          <a:r>
            <a:rPr lang="ru-RU" dirty="0" smtClean="0"/>
            <a:t>800000 </a:t>
          </a:r>
          <a:r>
            <a:rPr lang="ru-RU" dirty="0"/>
            <a:t>до </a:t>
          </a:r>
          <a:r>
            <a:rPr lang="ru-RU" dirty="0" smtClean="0"/>
            <a:t>2000000 </a:t>
          </a:r>
          <a:r>
            <a:rPr lang="ru-RU" dirty="0"/>
            <a:t>рублей; </a:t>
          </a:r>
          <a:endParaRPr lang="en-US" dirty="0"/>
        </a:p>
      </dgm:t>
    </dgm:pt>
    <dgm:pt modelId="{DA195DC7-9434-49CD-BBEF-92D6ACAB012C}" type="parTrans" cxnId="{CB4EE627-2501-42CB-BF3F-A03A8143C8D4}">
      <dgm:prSet/>
      <dgm:spPr/>
      <dgm:t>
        <a:bodyPr/>
        <a:lstStyle/>
        <a:p>
          <a:endParaRPr lang="en-US"/>
        </a:p>
      </dgm:t>
    </dgm:pt>
    <dgm:pt modelId="{5620C6FE-6E52-458A-A127-2C2CBDA59393}" type="sibTrans" cxnId="{CB4EE627-2501-42CB-BF3F-A03A8143C8D4}">
      <dgm:prSet/>
      <dgm:spPr/>
      <dgm:t>
        <a:bodyPr/>
        <a:lstStyle/>
        <a:p>
          <a:endParaRPr lang="en-US"/>
        </a:p>
      </dgm:t>
    </dgm:pt>
    <dgm:pt modelId="{E8705BBC-BC89-4D29-8955-D64CCB4FECD8}">
      <dgm:prSet/>
      <dgm:spPr/>
      <dgm:t>
        <a:bodyPr/>
        <a:lstStyle/>
        <a:p>
          <a:r>
            <a:rPr lang="ru-RU" dirty="0"/>
            <a:t>на юридических лиц - от </a:t>
          </a:r>
          <a:r>
            <a:rPr lang="ru-RU" dirty="0" smtClean="0"/>
            <a:t>4000000 до 10000000 </a:t>
          </a:r>
          <a:r>
            <a:rPr lang="ru-RU" dirty="0"/>
            <a:t>рублей</a:t>
          </a:r>
          <a:endParaRPr lang="en-US" dirty="0"/>
        </a:p>
      </dgm:t>
    </dgm:pt>
    <dgm:pt modelId="{6EB1F7D2-D33E-473D-A4E3-EF75CC74EE17}" type="parTrans" cxnId="{288DEA99-3D94-428C-BF87-C247ED8D67A4}">
      <dgm:prSet/>
      <dgm:spPr/>
      <dgm:t>
        <a:bodyPr/>
        <a:lstStyle/>
        <a:p>
          <a:endParaRPr lang="en-US"/>
        </a:p>
      </dgm:t>
    </dgm:pt>
    <dgm:pt modelId="{A06EF264-BB53-4448-A941-5B9C56D0A7FD}" type="sibTrans" cxnId="{288DEA99-3D94-428C-BF87-C247ED8D67A4}">
      <dgm:prSet/>
      <dgm:spPr/>
      <dgm:t>
        <a:bodyPr/>
        <a:lstStyle/>
        <a:p>
          <a:endParaRPr lang="en-US"/>
        </a:p>
      </dgm:t>
    </dgm:pt>
    <dgm:pt modelId="{A50169FE-C114-4DB8-8953-B2482E301FAA}" type="pres">
      <dgm:prSet presAssocID="{A74B7471-A25B-472B-89E2-2B305C0BD2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27B74C-21C5-4999-9C57-5D139786D611}" type="pres">
      <dgm:prSet presAssocID="{246C93C4-D1DB-4E12-B160-85C9539AD5D5}" presName="parentText" presStyleLbl="node1" presStyleIdx="0" presStyleCnt="5" custScaleY="117843" custLinFactY="-9718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EA9C66-C44A-4736-B419-50CB72BFA7F2}" type="pres">
      <dgm:prSet presAssocID="{D9A09A91-5F0F-42F4-9844-B0FF142CDC16}" presName="spacer" presStyleCnt="0"/>
      <dgm:spPr/>
    </dgm:pt>
    <dgm:pt modelId="{2992577F-2EF9-4FC4-AE0B-3C65BA520EDC}" type="pres">
      <dgm:prSet presAssocID="{768027EA-DCF9-4E47-9340-95C49CEF7067}" presName="parentText" presStyleLbl="node1" presStyleIdx="1" presStyleCnt="5" custLinFactY="-2900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FDAD03-ECF4-41A1-A764-93E13BD05B71}" type="pres">
      <dgm:prSet presAssocID="{5B32868B-F8DE-40CF-B246-C8701C51F4A8}" presName="spacer" presStyleCnt="0"/>
      <dgm:spPr/>
    </dgm:pt>
    <dgm:pt modelId="{CC99E662-5EC2-4986-9F0D-6394D5A9749A}" type="pres">
      <dgm:prSet presAssocID="{2FF9E11C-8B05-4DBC-8202-109572F0CD80}" presName="parentText" presStyleLbl="node1" presStyleIdx="2" presStyleCnt="5" custLinFactNeighborY="3970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E7BD8C-24C2-4CE7-B742-59CA116479EB}" type="pres">
      <dgm:prSet presAssocID="{BF379F58-F48F-4A74-BE48-553C68F8A733}" presName="spacer" presStyleCnt="0"/>
      <dgm:spPr/>
    </dgm:pt>
    <dgm:pt modelId="{F098375B-7A54-407E-8724-1AF6796A92D6}" type="pres">
      <dgm:prSet presAssocID="{38C23777-0218-4E76-B511-9AF9DF710E85}" presName="parentText" presStyleLbl="node1" presStyleIdx="3" presStyleCnt="5" custLinFactY="45956" custLinFactNeighborX="-100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8544C-0D9C-46BA-858E-2D1668F1FA61}" type="pres">
      <dgm:prSet presAssocID="{5620C6FE-6E52-458A-A127-2C2CBDA59393}" presName="spacer" presStyleCnt="0"/>
      <dgm:spPr/>
    </dgm:pt>
    <dgm:pt modelId="{AECD0562-5FA1-47FF-B387-B3131FFFFEA4}" type="pres">
      <dgm:prSet presAssocID="{E8705BBC-BC89-4D29-8955-D64CCB4FECD8}" presName="parentText" presStyleLbl="node1" presStyleIdx="4" presStyleCnt="5" custScaleY="103626" custLinFactY="100000" custLinFactNeighborY="19876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C2ACAB-C56E-40D6-84A8-70E3BCC36180}" type="presOf" srcId="{246C93C4-D1DB-4E12-B160-85C9539AD5D5}" destId="{AA27B74C-21C5-4999-9C57-5D139786D611}" srcOrd="0" destOrd="0" presId="urn:microsoft.com/office/officeart/2005/8/layout/vList2"/>
    <dgm:cxn modelId="{24592A22-5E4B-4A18-B84C-718281471257}" srcId="{A74B7471-A25B-472B-89E2-2B305C0BD2A4}" destId="{246C93C4-D1DB-4E12-B160-85C9539AD5D5}" srcOrd="0" destOrd="0" parTransId="{56D2F93B-643E-426E-8E4C-41273C2B4DF0}" sibTransId="{D9A09A91-5F0F-42F4-9844-B0FF142CDC16}"/>
    <dgm:cxn modelId="{CCC4B210-A41A-49EF-843C-457E97505A32}" srcId="{A74B7471-A25B-472B-89E2-2B305C0BD2A4}" destId="{768027EA-DCF9-4E47-9340-95C49CEF7067}" srcOrd="1" destOrd="0" parTransId="{CCF37915-CA1D-4976-A76B-E12F84A97620}" sibTransId="{5B32868B-F8DE-40CF-B246-C8701C51F4A8}"/>
    <dgm:cxn modelId="{AF4BB527-DE6F-4AA1-9A0A-81A9F6F6847B}" type="presOf" srcId="{A74B7471-A25B-472B-89E2-2B305C0BD2A4}" destId="{A50169FE-C114-4DB8-8953-B2482E301FAA}" srcOrd="0" destOrd="0" presId="urn:microsoft.com/office/officeart/2005/8/layout/vList2"/>
    <dgm:cxn modelId="{288DEA99-3D94-428C-BF87-C247ED8D67A4}" srcId="{A74B7471-A25B-472B-89E2-2B305C0BD2A4}" destId="{E8705BBC-BC89-4D29-8955-D64CCB4FECD8}" srcOrd="4" destOrd="0" parTransId="{6EB1F7D2-D33E-473D-A4E3-EF75CC74EE17}" sibTransId="{A06EF264-BB53-4448-A941-5B9C56D0A7FD}"/>
    <dgm:cxn modelId="{CC1B0133-3092-47BD-88E1-78BC813A7F0A}" type="presOf" srcId="{E8705BBC-BC89-4D29-8955-D64CCB4FECD8}" destId="{AECD0562-5FA1-47FF-B387-B3131FFFFEA4}" srcOrd="0" destOrd="0" presId="urn:microsoft.com/office/officeart/2005/8/layout/vList2"/>
    <dgm:cxn modelId="{CB4EE627-2501-42CB-BF3F-A03A8143C8D4}" srcId="{A74B7471-A25B-472B-89E2-2B305C0BD2A4}" destId="{38C23777-0218-4E76-B511-9AF9DF710E85}" srcOrd="3" destOrd="0" parTransId="{DA195DC7-9434-49CD-BBEF-92D6ACAB012C}" sibTransId="{5620C6FE-6E52-458A-A127-2C2CBDA59393}"/>
    <dgm:cxn modelId="{80688ED5-CC1C-4854-A762-8B9CF2BB73A9}" type="presOf" srcId="{768027EA-DCF9-4E47-9340-95C49CEF7067}" destId="{2992577F-2EF9-4FC4-AE0B-3C65BA520EDC}" srcOrd="0" destOrd="0" presId="urn:microsoft.com/office/officeart/2005/8/layout/vList2"/>
    <dgm:cxn modelId="{4959039F-4F22-49DF-A9B1-A9A97C1B1C5F}" type="presOf" srcId="{38C23777-0218-4E76-B511-9AF9DF710E85}" destId="{F098375B-7A54-407E-8724-1AF6796A92D6}" srcOrd="0" destOrd="0" presId="urn:microsoft.com/office/officeart/2005/8/layout/vList2"/>
    <dgm:cxn modelId="{B34A5AFD-476C-4CFC-96BC-F3E24AE58021}" type="presOf" srcId="{2FF9E11C-8B05-4DBC-8202-109572F0CD80}" destId="{CC99E662-5EC2-4986-9F0D-6394D5A9749A}" srcOrd="0" destOrd="0" presId="urn:microsoft.com/office/officeart/2005/8/layout/vList2"/>
    <dgm:cxn modelId="{F53D7D1B-394B-4588-9073-5F745B5D2159}" srcId="{A74B7471-A25B-472B-89E2-2B305C0BD2A4}" destId="{2FF9E11C-8B05-4DBC-8202-109572F0CD80}" srcOrd="2" destOrd="0" parTransId="{03A3B783-0D10-43F9-AADC-626BC4A4612A}" sibTransId="{BF379F58-F48F-4A74-BE48-553C68F8A733}"/>
    <dgm:cxn modelId="{E5468202-3F4B-41E8-BB1B-6F6D052DF5D2}" type="presParOf" srcId="{A50169FE-C114-4DB8-8953-B2482E301FAA}" destId="{AA27B74C-21C5-4999-9C57-5D139786D611}" srcOrd="0" destOrd="0" presId="urn:microsoft.com/office/officeart/2005/8/layout/vList2"/>
    <dgm:cxn modelId="{E7D05E8D-DA6A-45B4-A38D-D1FE559DDB8B}" type="presParOf" srcId="{A50169FE-C114-4DB8-8953-B2482E301FAA}" destId="{86EA9C66-C44A-4736-B419-50CB72BFA7F2}" srcOrd="1" destOrd="0" presId="urn:microsoft.com/office/officeart/2005/8/layout/vList2"/>
    <dgm:cxn modelId="{1A1B18B3-0DF4-4F3E-AA89-FB13D7B80D94}" type="presParOf" srcId="{A50169FE-C114-4DB8-8953-B2482E301FAA}" destId="{2992577F-2EF9-4FC4-AE0B-3C65BA520EDC}" srcOrd="2" destOrd="0" presId="urn:microsoft.com/office/officeart/2005/8/layout/vList2"/>
    <dgm:cxn modelId="{589B525D-9919-422D-9BE8-D2FD2603D2EA}" type="presParOf" srcId="{A50169FE-C114-4DB8-8953-B2482E301FAA}" destId="{18FDAD03-ECF4-41A1-A764-93E13BD05B71}" srcOrd="3" destOrd="0" presId="urn:microsoft.com/office/officeart/2005/8/layout/vList2"/>
    <dgm:cxn modelId="{F3281A05-FF70-4C8D-BBC0-6654D503F42A}" type="presParOf" srcId="{A50169FE-C114-4DB8-8953-B2482E301FAA}" destId="{CC99E662-5EC2-4986-9F0D-6394D5A9749A}" srcOrd="4" destOrd="0" presId="urn:microsoft.com/office/officeart/2005/8/layout/vList2"/>
    <dgm:cxn modelId="{F5D51875-D7B4-4D8B-AC15-21522BC364F1}" type="presParOf" srcId="{A50169FE-C114-4DB8-8953-B2482E301FAA}" destId="{10E7BD8C-24C2-4CE7-B742-59CA116479EB}" srcOrd="5" destOrd="0" presId="urn:microsoft.com/office/officeart/2005/8/layout/vList2"/>
    <dgm:cxn modelId="{72CE14CB-FB0C-469A-A7DE-1CA622C4C76A}" type="presParOf" srcId="{A50169FE-C114-4DB8-8953-B2482E301FAA}" destId="{F098375B-7A54-407E-8724-1AF6796A92D6}" srcOrd="6" destOrd="0" presId="urn:microsoft.com/office/officeart/2005/8/layout/vList2"/>
    <dgm:cxn modelId="{269C852D-9742-42ED-8470-BDA990ECBBCB}" type="presParOf" srcId="{A50169FE-C114-4DB8-8953-B2482E301FAA}" destId="{2828544C-0D9C-46BA-858E-2D1668F1FA61}" srcOrd="7" destOrd="0" presId="urn:microsoft.com/office/officeart/2005/8/layout/vList2"/>
    <dgm:cxn modelId="{0ED5894A-841C-4860-B5DD-84CA33777C10}" type="presParOf" srcId="{A50169FE-C114-4DB8-8953-B2482E301FAA}" destId="{AECD0562-5FA1-47FF-B387-B3131FFFFEA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4B7471-A25B-472B-89E2-2B305C0BD2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6C93C4-D1DB-4E12-B160-85C9539AD5D5}">
      <dgm:prSet/>
      <dgm:spPr/>
      <dgm:t>
        <a:bodyPr/>
        <a:lstStyle/>
        <a:p>
          <a:pPr algn="ctr"/>
          <a:r>
            <a:rPr lang="ru-RU" b="1" dirty="0"/>
            <a:t>ч. </a:t>
          </a:r>
          <a:r>
            <a:rPr lang="ru-RU" b="1" dirty="0" smtClean="0"/>
            <a:t>2 </a:t>
          </a:r>
          <a:r>
            <a:rPr lang="ru-RU" b="1" dirty="0"/>
            <a:t>ст. </a:t>
          </a:r>
          <a:r>
            <a:rPr lang="ru-RU" b="1" dirty="0" smtClean="0"/>
            <a:t>6.21.2 </a:t>
          </a:r>
          <a:r>
            <a:rPr lang="ru-RU" b="1" dirty="0"/>
            <a:t>КоАП РФ</a:t>
          </a:r>
          <a:endParaRPr lang="en-US" dirty="0"/>
        </a:p>
      </dgm:t>
    </dgm:pt>
    <dgm:pt modelId="{56D2F93B-643E-426E-8E4C-41273C2B4DF0}" type="parTrans" cxnId="{24592A22-5E4B-4A18-B84C-718281471257}">
      <dgm:prSet/>
      <dgm:spPr/>
      <dgm:t>
        <a:bodyPr/>
        <a:lstStyle/>
        <a:p>
          <a:endParaRPr lang="en-US"/>
        </a:p>
      </dgm:t>
    </dgm:pt>
    <dgm:pt modelId="{D9A09A91-5F0F-42F4-9844-B0FF142CDC16}" type="sibTrans" cxnId="{24592A22-5E4B-4A18-B84C-718281471257}">
      <dgm:prSet/>
      <dgm:spPr/>
      <dgm:t>
        <a:bodyPr/>
        <a:lstStyle/>
        <a:p>
          <a:endParaRPr lang="en-US"/>
        </a:p>
      </dgm:t>
    </dgm:pt>
    <dgm:pt modelId="{768027EA-DCF9-4E47-9340-95C49CEF7067}">
      <dgm:prSet/>
      <dgm:spPr/>
      <dgm:t>
        <a:bodyPr/>
        <a:lstStyle/>
        <a:p>
          <a:pPr algn="ctr"/>
          <a:r>
            <a:rPr lang="ru-RU" b="1" dirty="0"/>
            <a:t>Административный штраф </a:t>
          </a:r>
          <a:endParaRPr lang="en-US" dirty="0"/>
        </a:p>
      </dgm:t>
    </dgm:pt>
    <dgm:pt modelId="{CCF37915-CA1D-4976-A76B-E12F84A97620}" type="parTrans" cxnId="{CCC4B210-A41A-49EF-843C-457E97505A32}">
      <dgm:prSet/>
      <dgm:spPr/>
      <dgm:t>
        <a:bodyPr/>
        <a:lstStyle/>
        <a:p>
          <a:endParaRPr lang="en-US"/>
        </a:p>
      </dgm:t>
    </dgm:pt>
    <dgm:pt modelId="{5B32868B-F8DE-40CF-B246-C8701C51F4A8}" type="sibTrans" cxnId="{CCC4B210-A41A-49EF-843C-457E97505A32}">
      <dgm:prSet/>
      <dgm:spPr/>
      <dgm:t>
        <a:bodyPr/>
        <a:lstStyle/>
        <a:p>
          <a:endParaRPr lang="en-US"/>
        </a:p>
      </dgm:t>
    </dgm:pt>
    <dgm:pt modelId="{2FF9E11C-8B05-4DBC-8202-109572F0CD80}">
      <dgm:prSet/>
      <dgm:spPr/>
      <dgm:t>
        <a:bodyPr/>
        <a:lstStyle/>
        <a:p>
          <a:r>
            <a:rPr lang="ru-RU" dirty="0" smtClean="0"/>
            <a:t>на </a:t>
          </a:r>
          <a:r>
            <a:rPr lang="ru-RU" dirty="0"/>
            <a:t>граждан в размере от </a:t>
          </a:r>
          <a:r>
            <a:rPr lang="ru-RU" dirty="0" smtClean="0"/>
            <a:t>100000 </a:t>
          </a:r>
          <a:r>
            <a:rPr lang="ru-RU" dirty="0"/>
            <a:t>до </a:t>
          </a:r>
          <a:r>
            <a:rPr lang="ru-RU" dirty="0" smtClean="0"/>
            <a:t>200000 </a:t>
          </a:r>
          <a:r>
            <a:rPr lang="ru-RU" dirty="0"/>
            <a:t>рублей; </a:t>
          </a:r>
          <a:endParaRPr lang="en-US" dirty="0"/>
        </a:p>
      </dgm:t>
    </dgm:pt>
    <dgm:pt modelId="{03A3B783-0D10-43F9-AADC-626BC4A4612A}" type="parTrans" cxnId="{F53D7D1B-394B-4588-9073-5F745B5D2159}">
      <dgm:prSet/>
      <dgm:spPr/>
      <dgm:t>
        <a:bodyPr/>
        <a:lstStyle/>
        <a:p>
          <a:endParaRPr lang="en-US"/>
        </a:p>
      </dgm:t>
    </dgm:pt>
    <dgm:pt modelId="{BF379F58-F48F-4A74-BE48-553C68F8A733}" type="sibTrans" cxnId="{F53D7D1B-394B-4588-9073-5F745B5D2159}">
      <dgm:prSet/>
      <dgm:spPr/>
      <dgm:t>
        <a:bodyPr/>
        <a:lstStyle/>
        <a:p>
          <a:endParaRPr lang="en-US"/>
        </a:p>
      </dgm:t>
    </dgm:pt>
    <dgm:pt modelId="{38C23777-0218-4E76-B511-9AF9DF710E85}">
      <dgm:prSet/>
      <dgm:spPr/>
      <dgm:t>
        <a:bodyPr/>
        <a:lstStyle/>
        <a:p>
          <a:r>
            <a:rPr lang="ru-RU" dirty="0"/>
            <a:t>на должностных лиц - от </a:t>
          </a:r>
          <a:r>
            <a:rPr lang="ru-RU" dirty="0" smtClean="0"/>
            <a:t>200000 </a:t>
          </a:r>
          <a:r>
            <a:rPr lang="ru-RU" dirty="0"/>
            <a:t>до </a:t>
          </a:r>
          <a:r>
            <a:rPr lang="ru-RU" dirty="0" smtClean="0"/>
            <a:t>400000 </a:t>
          </a:r>
          <a:r>
            <a:rPr lang="ru-RU" dirty="0"/>
            <a:t>рублей; </a:t>
          </a:r>
          <a:endParaRPr lang="en-US" dirty="0"/>
        </a:p>
      </dgm:t>
    </dgm:pt>
    <dgm:pt modelId="{DA195DC7-9434-49CD-BBEF-92D6ACAB012C}" type="parTrans" cxnId="{CB4EE627-2501-42CB-BF3F-A03A8143C8D4}">
      <dgm:prSet/>
      <dgm:spPr/>
      <dgm:t>
        <a:bodyPr/>
        <a:lstStyle/>
        <a:p>
          <a:endParaRPr lang="en-US"/>
        </a:p>
      </dgm:t>
    </dgm:pt>
    <dgm:pt modelId="{5620C6FE-6E52-458A-A127-2C2CBDA59393}" type="sibTrans" cxnId="{CB4EE627-2501-42CB-BF3F-A03A8143C8D4}">
      <dgm:prSet/>
      <dgm:spPr/>
      <dgm:t>
        <a:bodyPr/>
        <a:lstStyle/>
        <a:p>
          <a:endParaRPr lang="en-US"/>
        </a:p>
      </dgm:t>
    </dgm:pt>
    <dgm:pt modelId="{E8705BBC-BC89-4D29-8955-D64CCB4FECD8}">
      <dgm:prSet/>
      <dgm:spPr/>
      <dgm:t>
        <a:bodyPr/>
        <a:lstStyle/>
        <a:p>
          <a:r>
            <a:rPr lang="ru-RU" dirty="0"/>
            <a:t>на юридических лиц - от </a:t>
          </a:r>
          <a:r>
            <a:rPr lang="ru-RU" dirty="0" smtClean="0"/>
            <a:t>1000000 </a:t>
          </a:r>
          <a:r>
            <a:rPr lang="ru-RU" dirty="0"/>
            <a:t>до </a:t>
          </a:r>
          <a:r>
            <a:rPr lang="ru-RU" dirty="0" smtClean="0"/>
            <a:t>4000000 </a:t>
          </a:r>
          <a:r>
            <a:rPr lang="ru-RU" dirty="0"/>
            <a:t>рублей</a:t>
          </a:r>
          <a:endParaRPr lang="en-US" dirty="0"/>
        </a:p>
      </dgm:t>
    </dgm:pt>
    <dgm:pt modelId="{6EB1F7D2-D33E-473D-A4E3-EF75CC74EE17}" type="parTrans" cxnId="{288DEA99-3D94-428C-BF87-C247ED8D67A4}">
      <dgm:prSet/>
      <dgm:spPr/>
      <dgm:t>
        <a:bodyPr/>
        <a:lstStyle/>
        <a:p>
          <a:endParaRPr lang="en-US"/>
        </a:p>
      </dgm:t>
    </dgm:pt>
    <dgm:pt modelId="{A06EF264-BB53-4448-A941-5B9C56D0A7FD}" type="sibTrans" cxnId="{288DEA99-3D94-428C-BF87-C247ED8D67A4}">
      <dgm:prSet/>
      <dgm:spPr/>
      <dgm:t>
        <a:bodyPr/>
        <a:lstStyle/>
        <a:p>
          <a:endParaRPr lang="en-US"/>
        </a:p>
      </dgm:t>
    </dgm:pt>
    <dgm:pt modelId="{A50169FE-C114-4DB8-8953-B2482E301FAA}" type="pres">
      <dgm:prSet presAssocID="{A74B7471-A25B-472B-89E2-2B305C0BD2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27B74C-21C5-4999-9C57-5D139786D611}" type="pres">
      <dgm:prSet presAssocID="{246C93C4-D1DB-4E12-B160-85C9539AD5D5}" presName="parentText" presStyleLbl="node1" presStyleIdx="0" presStyleCnt="5" custLinFactY="-134040" custLinFactNeighborX="1229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EA9C66-C44A-4736-B419-50CB72BFA7F2}" type="pres">
      <dgm:prSet presAssocID="{D9A09A91-5F0F-42F4-9844-B0FF142CDC16}" presName="spacer" presStyleCnt="0"/>
      <dgm:spPr/>
    </dgm:pt>
    <dgm:pt modelId="{2992577F-2EF9-4FC4-AE0B-3C65BA520EDC}" type="pres">
      <dgm:prSet presAssocID="{768027EA-DCF9-4E47-9340-95C49CEF7067}" presName="parentText" presStyleLbl="node1" presStyleIdx="1" presStyleCnt="5" custScaleY="129123" custLinFactY="-5155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FDAD03-ECF4-41A1-A764-93E13BD05B71}" type="pres">
      <dgm:prSet presAssocID="{5B32868B-F8DE-40CF-B246-C8701C51F4A8}" presName="spacer" presStyleCnt="0"/>
      <dgm:spPr/>
    </dgm:pt>
    <dgm:pt modelId="{CC99E662-5EC2-4986-9F0D-6394D5A9749A}" type="pres">
      <dgm:prSet presAssocID="{2FF9E11C-8B05-4DBC-8202-109572F0CD80}" presName="parentText" presStyleLbl="node1" presStyleIdx="2" presStyleCnt="5" custScaleY="96293" custLinFactY="569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E7BD8C-24C2-4CE7-B742-59CA116479EB}" type="pres">
      <dgm:prSet presAssocID="{BF379F58-F48F-4A74-BE48-553C68F8A733}" presName="spacer" presStyleCnt="0"/>
      <dgm:spPr/>
    </dgm:pt>
    <dgm:pt modelId="{F098375B-7A54-407E-8724-1AF6796A92D6}" type="pres">
      <dgm:prSet presAssocID="{38C23777-0218-4E76-B511-9AF9DF710E85}" presName="parentText" presStyleLbl="node1" presStyleIdx="3" presStyleCnt="5" custLinFactY="72126" custLinFactNeighborX="-122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8544C-0D9C-46BA-858E-2D1668F1FA61}" type="pres">
      <dgm:prSet presAssocID="{5620C6FE-6E52-458A-A127-2C2CBDA59393}" presName="spacer" presStyleCnt="0"/>
      <dgm:spPr/>
    </dgm:pt>
    <dgm:pt modelId="{AECD0562-5FA1-47FF-B387-B3131FFFFEA4}" type="pres">
      <dgm:prSet presAssocID="{E8705BBC-BC89-4D29-8955-D64CCB4FECD8}" presName="parentText" presStyleLbl="node1" presStyleIdx="4" presStyleCnt="5" custLinFactY="138730" custLinFactNeighborX="1229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592A22-5E4B-4A18-B84C-718281471257}" srcId="{A74B7471-A25B-472B-89E2-2B305C0BD2A4}" destId="{246C93C4-D1DB-4E12-B160-85C9539AD5D5}" srcOrd="0" destOrd="0" parTransId="{56D2F93B-643E-426E-8E4C-41273C2B4DF0}" sibTransId="{D9A09A91-5F0F-42F4-9844-B0FF142CDC16}"/>
    <dgm:cxn modelId="{CCC4B210-A41A-49EF-843C-457E97505A32}" srcId="{A74B7471-A25B-472B-89E2-2B305C0BD2A4}" destId="{768027EA-DCF9-4E47-9340-95C49CEF7067}" srcOrd="1" destOrd="0" parTransId="{CCF37915-CA1D-4976-A76B-E12F84A97620}" sibTransId="{5B32868B-F8DE-40CF-B246-C8701C51F4A8}"/>
    <dgm:cxn modelId="{52A1EECC-958C-4227-8C89-D3F05B313289}" type="presOf" srcId="{768027EA-DCF9-4E47-9340-95C49CEF7067}" destId="{2992577F-2EF9-4FC4-AE0B-3C65BA520EDC}" srcOrd="0" destOrd="0" presId="urn:microsoft.com/office/officeart/2005/8/layout/vList2"/>
    <dgm:cxn modelId="{88F73AA9-BF49-4DB4-B912-1AF74901B283}" type="presOf" srcId="{38C23777-0218-4E76-B511-9AF9DF710E85}" destId="{F098375B-7A54-407E-8724-1AF6796A92D6}" srcOrd="0" destOrd="0" presId="urn:microsoft.com/office/officeart/2005/8/layout/vList2"/>
    <dgm:cxn modelId="{A241010C-22EF-4305-9B81-A01EA95DB1D8}" type="presOf" srcId="{E8705BBC-BC89-4D29-8955-D64CCB4FECD8}" destId="{AECD0562-5FA1-47FF-B387-B3131FFFFEA4}" srcOrd="0" destOrd="0" presId="urn:microsoft.com/office/officeart/2005/8/layout/vList2"/>
    <dgm:cxn modelId="{C6356AA8-CBF3-451E-919B-446C027F1D2E}" type="presOf" srcId="{A74B7471-A25B-472B-89E2-2B305C0BD2A4}" destId="{A50169FE-C114-4DB8-8953-B2482E301FAA}" srcOrd="0" destOrd="0" presId="urn:microsoft.com/office/officeart/2005/8/layout/vList2"/>
    <dgm:cxn modelId="{288DEA99-3D94-428C-BF87-C247ED8D67A4}" srcId="{A74B7471-A25B-472B-89E2-2B305C0BD2A4}" destId="{E8705BBC-BC89-4D29-8955-D64CCB4FECD8}" srcOrd="4" destOrd="0" parTransId="{6EB1F7D2-D33E-473D-A4E3-EF75CC74EE17}" sibTransId="{A06EF264-BB53-4448-A941-5B9C56D0A7FD}"/>
    <dgm:cxn modelId="{C62D5BDB-ED30-4F49-AE40-6C1628C6027A}" type="presOf" srcId="{2FF9E11C-8B05-4DBC-8202-109572F0CD80}" destId="{CC99E662-5EC2-4986-9F0D-6394D5A9749A}" srcOrd="0" destOrd="0" presId="urn:microsoft.com/office/officeart/2005/8/layout/vList2"/>
    <dgm:cxn modelId="{CB4EE627-2501-42CB-BF3F-A03A8143C8D4}" srcId="{A74B7471-A25B-472B-89E2-2B305C0BD2A4}" destId="{38C23777-0218-4E76-B511-9AF9DF710E85}" srcOrd="3" destOrd="0" parTransId="{DA195DC7-9434-49CD-BBEF-92D6ACAB012C}" sibTransId="{5620C6FE-6E52-458A-A127-2C2CBDA59393}"/>
    <dgm:cxn modelId="{F054BB71-1D41-445E-BD09-38E402A20019}" type="presOf" srcId="{246C93C4-D1DB-4E12-B160-85C9539AD5D5}" destId="{AA27B74C-21C5-4999-9C57-5D139786D611}" srcOrd="0" destOrd="0" presId="urn:microsoft.com/office/officeart/2005/8/layout/vList2"/>
    <dgm:cxn modelId="{F53D7D1B-394B-4588-9073-5F745B5D2159}" srcId="{A74B7471-A25B-472B-89E2-2B305C0BD2A4}" destId="{2FF9E11C-8B05-4DBC-8202-109572F0CD80}" srcOrd="2" destOrd="0" parTransId="{03A3B783-0D10-43F9-AADC-626BC4A4612A}" sibTransId="{BF379F58-F48F-4A74-BE48-553C68F8A733}"/>
    <dgm:cxn modelId="{2CE8C455-CA37-41F8-AF76-4D7634F459B6}" type="presParOf" srcId="{A50169FE-C114-4DB8-8953-B2482E301FAA}" destId="{AA27B74C-21C5-4999-9C57-5D139786D611}" srcOrd="0" destOrd="0" presId="urn:microsoft.com/office/officeart/2005/8/layout/vList2"/>
    <dgm:cxn modelId="{EE4003B3-0764-4343-B7E4-7B8D245369A5}" type="presParOf" srcId="{A50169FE-C114-4DB8-8953-B2482E301FAA}" destId="{86EA9C66-C44A-4736-B419-50CB72BFA7F2}" srcOrd="1" destOrd="0" presId="urn:microsoft.com/office/officeart/2005/8/layout/vList2"/>
    <dgm:cxn modelId="{50C6A0DD-B168-45BE-A4B3-A5B35820B659}" type="presParOf" srcId="{A50169FE-C114-4DB8-8953-B2482E301FAA}" destId="{2992577F-2EF9-4FC4-AE0B-3C65BA520EDC}" srcOrd="2" destOrd="0" presId="urn:microsoft.com/office/officeart/2005/8/layout/vList2"/>
    <dgm:cxn modelId="{BD8A2489-A692-4635-BB86-2440940A4128}" type="presParOf" srcId="{A50169FE-C114-4DB8-8953-B2482E301FAA}" destId="{18FDAD03-ECF4-41A1-A764-93E13BD05B71}" srcOrd="3" destOrd="0" presId="urn:microsoft.com/office/officeart/2005/8/layout/vList2"/>
    <dgm:cxn modelId="{8FEBCADB-835D-480D-8ADF-61B3E588AFC4}" type="presParOf" srcId="{A50169FE-C114-4DB8-8953-B2482E301FAA}" destId="{CC99E662-5EC2-4986-9F0D-6394D5A9749A}" srcOrd="4" destOrd="0" presId="urn:microsoft.com/office/officeart/2005/8/layout/vList2"/>
    <dgm:cxn modelId="{1EFC9361-A77A-4CFC-A27B-6080547C8465}" type="presParOf" srcId="{A50169FE-C114-4DB8-8953-B2482E301FAA}" destId="{10E7BD8C-24C2-4CE7-B742-59CA116479EB}" srcOrd="5" destOrd="0" presId="urn:microsoft.com/office/officeart/2005/8/layout/vList2"/>
    <dgm:cxn modelId="{42ADD8E5-4D3F-4D5E-A0ED-30B4BE5DC809}" type="presParOf" srcId="{A50169FE-C114-4DB8-8953-B2482E301FAA}" destId="{F098375B-7A54-407E-8724-1AF6796A92D6}" srcOrd="6" destOrd="0" presId="urn:microsoft.com/office/officeart/2005/8/layout/vList2"/>
    <dgm:cxn modelId="{7CBE35F6-3A4C-40B6-9F80-32EDD912206C}" type="presParOf" srcId="{A50169FE-C114-4DB8-8953-B2482E301FAA}" destId="{2828544C-0D9C-46BA-858E-2D1668F1FA61}" srcOrd="7" destOrd="0" presId="urn:microsoft.com/office/officeart/2005/8/layout/vList2"/>
    <dgm:cxn modelId="{9E6CB336-3F93-44B1-BE0C-D8DA8DB4BB3B}" type="presParOf" srcId="{A50169FE-C114-4DB8-8953-B2482E301FAA}" destId="{AECD0562-5FA1-47FF-B387-B3131FFFFEA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A27B74C-21C5-4999-9C57-5D139786D611}">
      <dsp:nvSpPr>
        <dsp:cNvPr id="0" name=""/>
        <dsp:cNvSpPr/>
      </dsp:nvSpPr>
      <dsp:spPr>
        <a:xfrm>
          <a:off x="0" y="0"/>
          <a:ext cx="7465827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ч. </a:t>
          </a:r>
          <a:r>
            <a:rPr lang="ru-RU" sz="2400" b="1" kern="1200" dirty="0" smtClean="0"/>
            <a:t>3 </a:t>
          </a:r>
          <a:r>
            <a:rPr lang="ru-RU" sz="2400" b="1" kern="1200" dirty="0"/>
            <a:t>ст. </a:t>
          </a:r>
          <a:r>
            <a:rPr lang="ru-RU" sz="2400" b="1" kern="1200" dirty="0" smtClean="0"/>
            <a:t>6.21 </a:t>
          </a:r>
          <a:r>
            <a:rPr lang="ru-RU" sz="2400" b="1" kern="1200" dirty="0"/>
            <a:t>КоАП РФ</a:t>
          </a:r>
          <a:endParaRPr lang="en-US" sz="2400" kern="1200" dirty="0"/>
        </a:p>
      </dsp:txBody>
      <dsp:txXfrm>
        <a:off x="0" y="0"/>
        <a:ext cx="7465827" cy="599625"/>
      </dsp:txXfrm>
    </dsp:sp>
    <dsp:sp modelId="{2992577F-2EF9-4FC4-AE0B-3C65BA520EDC}">
      <dsp:nvSpPr>
        <dsp:cNvPr id="0" name=""/>
        <dsp:cNvSpPr/>
      </dsp:nvSpPr>
      <dsp:spPr>
        <a:xfrm>
          <a:off x="0" y="1066799"/>
          <a:ext cx="7465827" cy="7742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Административный штраф </a:t>
          </a:r>
          <a:endParaRPr lang="en-US" sz="2400" kern="1200" dirty="0"/>
        </a:p>
      </dsp:txBody>
      <dsp:txXfrm>
        <a:off x="0" y="1066799"/>
        <a:ext cx="7465827" cy="774253"/>
      </dsp:txXfrm>
    </dsp:sp>
    <dsp:sp modelId="{CC99E662-5EC2-4986-9F0D-6394D5A9749A}">
      <dsp:nvSpPr>
        <dsp:cNvPr id="0" name=""/>
        <dsp:cNvSpPr/>
      </dsp:nvSpPr>
      <dsp:spPr>
        <a:xfrm>
          <a:off x="0" y="2209800"/>
          <a:ext cx="7465827" cy="5773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на </a:t>
          </a:r>
          <a:r>
            <a:rPr lang="ru-RU" sz="2400" kern="1200" dirty="0"/>
            <a:t>граждан в размере от </a:t>
          </a:r>
          <a:r>
            <a:rPr lang="ru-RU" sz="2400" kern="1200" dirty="0" smtClean="0"/>
            <a:t>100000 </a:t>
          </a:r>
          <a:r>
            <a:rPr lang="ru-RU" sz="2400" kern="1200" dirty="0"/>
            <a:t>до </a:t>
          </a:r>
          <a:r>
            <a:rPr lang="ru-RU" sz="2400" kern="1200" dirty="0" smtClean="0"/>
            <a:t>200000 </a:t>
          </a:r>
          <a:r>
            <a:rPr lang="ru-RU" sz="2400" kern="1200" dirty="0"/>
            <a:t>рублей; </a:t>
          </a:r>
          <a:endParaRPr lang="en-US" sz="2400" kern="1200" dirty="0"/>
        </a:p>
      </dsp:txBody>
      <dsp:txXfrm>
        <a:off x="0" y="2209800"/>
        <a:ext cx="7465827" cy="577396"/>
      </dsp:txXfrm>
    </dsp:sp>
    <dsp:sp modelId="{F098375B-7A54-407E-8724-1AF6796A92D6}">
      <dsp:nvSpPr>
        <dsp:cNvPr id="0" name=""/>
        <dsp:cNvSpPr/>
      </dsp:nvSpPr>
      <dsp:spPr>
        <a:xfrm>
          <a:off x="0" y="3048002"/>
          <a:ext cx="7465827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на должностных лиц - от </a:t>
          </a:r>
          <a:r>
            <a:rPr lang="ru-RU" sz="2400" kern="1200" dirty="0" smtClean="0"/>
            <a:t>200000 </a:t>
          </a:r>
          <a:r>
            <a:rPr lang="ru-RU" sz="2400" kern="1200" dirty="0"/>
            <a:t>до </a:t>
          </a:r>
          <a:r>
            <a:rPr lang="ru-RU" sz="2400" kern="1200" dirty="0" smtClean="0"/>
            <a:t>400000 </a:t>
          </a:r>
          <a:r>
            <a:rPr lang="ru-RU" sz="2400" kern="1200" dirty="0"/>
            <a:t>рублей; </a:t>
          </a:r>
          <a:endParaRPr lang="en-US" sz="2400" kern="1200" dirty="0"/>
        </a:p>
      </dsp:txBody>
      <dsp:txXfrm>
        <a:off x="0" y="3048002"/>
        <a:ext cx="7465827" cy="599625"/>
      </dsp:txXfrm>
    </dsp:sp>
    <dsp:sp modelId="{AECD0562-5FA1-47FF-B387-B3131FFFFEA4}">
      <dsp:nvSpPr>
        <dsp:cNvPr id="0" name=""/>
        <dsp:cNvSpPr/>
      </dsp:nvSpPr>
      <dsp:spPr>
        <a:xfrm>
          <a:off x="0" y="3944937"/>
          <a:ext cx="7465827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на юридических лиц - от </a:t>
          </a:r>
          <a:r>
            <a:rPr lang="ru-RU" sz="2400" kern="1200" dirty="0" smtClean="0"/>
            <a:t>1000000 </a:t>
          </a:r>
          <a:r>
            <a:rPr lang="ru-RU" sz="2400" kern="1200" dirty="0"/>
            <a:t>до </a:t>
          </a:r>
          <a:r>
            <a:rPr lang="ru-RU" sz="2400" kern="1200" dirty="0" smtClean="0"/>
            <a:t>4000000 </a:t>
          </a:r>
          <a:r>
            <a:rPr lang="ru-RU" sz="2400" kern="1200" dirty="0"/>
            <a:t>рублей</a:t>
          </a:r>
          <a:endParaRPr lang="en-US" sz="2400" kern="1200" dirty="0"/>
        </a:p>
      </dsp:txBody>
      <dsp:txXfrm>
        <a:off x="0" y="3944937"/>
        <a:ext cx="7465827" cy="59962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A27B74C-21C5-4999-9C57-5D139786D611}">
      <dsp:nvSpPr>
        <dsp:cNvPr id="0" name=""/>
        <dsp:cNvSpPr/>
      </dsp:nvSpPr>
      <dsp:spPr>
        <a:xfrm>
          <a:off x="0" y="1"/>
          <a:ext cx="7619999" cy="7066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/>
            <a:t>ч. </a:t>
          </a:r>
          <a:r>
            <a:rPr lang="ru-RU" sz="2500" b="1" kern="1200" dirty="0" smtClean="0"/>
            <a:t>2 </a:t>
          </a:r>
          <a:r>
            <a:rPr lang="ru-RU" sz="2500" b="1" kern="1200" dirty="0"/>
            <a:t>ст. </a:t>
          </a:r>
          <a:r>
            <a:rPr lang="ru-RU" sz="2500" b="1" kern="1200" dirty="0" smtClean="0"/>
            <a:t>6.21.1 </a:t>
          </a:r>
          <a:r>
            <a:rPr lang="ru-RU" sz="2500" b="1" kern="1200" dirty="0" err="1"/>
            <a:t>КоАП</a:t>
          </a:r>
          <a:r>
            <a:rPr lang="ru-RU" sz="2500" b="1" kern="1200" dirty="0"/>
            <a:t> </a:t>
          </a:r>
          <a:r>
            <a:rPr lang="ru-RU" sz="2500" b="1" kern="1200" dirty="0" smtClean="0"/>
            <a:t>РФ</a:t>
          </a:r>
          <a:endParaRPr lang="en-US" sz="2500" kern="1200" dirty="0"/>
        </a:p>
      </dsp:txBody>
      <dsp:txXfrm>
        <a:off x="0" y="1"/>
        <a:ext cx="7619999" cy="706616"/>
      </dsp:txXfrm>
    </dsp:sp>
    <dsp:sp modelId="{2992577F-2EF9-4FC4-AE0B-3C65BA520EDC}">
      <dsp:nvSpPr>
        <dsp:cNvPr id="0" name=""/>
        <dsp:cNvSpPr/>
      </dsp:nvSpPr>
      <dsp:spPr>
        <a:xfrm>
          <a:off x="0" y="1187453"/>
          <a:ext cx="7619999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/>
            <a:t>Административный штраф </a:t>
          </a:r>
          <a:endParaRPr lang="en-US" sz="2500" kern="1200" dirty="0"/>
        </a:p>
      </dsp:txBody>
      <dsp:txXfrm>
        <a:off x="0" y="1187453"/>
        <a:ext cx="7619999" cy="599625"/>
      </dsp:txXfrm>
    </dsp:sp>
    <dsp:sp modelId="{CC99E662-5EC2-4986-9F0D-6394D5A9749A}">
      <dsp:nvSpPr>
        <dsp:cNvPr id="0" name=""/>
        <dsp:cNvSpPr/>
      </dsp:nvSpPr>
      <dsp:spPr>
        <a:xfrm>
          <a:off x="0" y="2133600"/>
          <a:ext cx="7619999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на </a:t>
          </a:r>
          <a:r>
            <a:rPr lang="ru-RU" sz="2500" kern="1200" dirty="0"/>
            <a:t>граждан в размере от </a:t>
          </a:r>
          <a:r>
            <a:rPr lang="ru-RU" sz="2500" kern="1200" dirty="0" smtClean="0"/>
            <a:t>400000 </a:t>
          </a:r>
          <a:r>
            <a:rPr lang="ru-RU" sz="2500" kern="1200" dirty="0"/>
            <a:t>до </a:t>
          </a:r>
          <a:r>
            <a:rPr lang="ru-RU" sz="2500" kern="1200" dirty="0" smtClean="0"/>
            <a:t>800000 </a:t>
          </a:r>
          <a:r>
            <a:rPr lang="ru-RU" sz="2500" kern="1200" dirty="0"/>
            <a:t>рублей; </a:t>
          </a:r>
          <a:endParaRPr lang="en-US" sz="2500" kern="1200" dirty="0"/>
        </a:p>
      </dsp:txBody>
      <dsp:txXfrm>
        <a:off x="0" y="2133600"/>
        <a:ext cx="7619999" cy="599625"/>
      </dsp:txXfrm>
    </dsp:sp>
    <dsp:sp modelId="{F098375B-7A54-407E-8724-1AF6796A92D6}">
      <dsp:nvSpPr>
        <dsp:cNvPr id="0" name=""/>
        <dsp:cNvSpPr/>
      </dsp:nvSpPr>
      <dsp:spPr>
        <a:xfrm>
          <a:off x="0" y="3124200"/>
          <a:ext cx="7619999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/>
            <a:t>на должностных лиц - от </a:t>
          </a:r>
          <a:r>
            <a:rPr lang="ru-RU" sz="2500" kern="1200" dirty="0" smtClean="0"/>
            <a:t>800000 </a:t>
          </a:r>
          <a:r>
            <a:rPr lang="ru-RU" sz="2500" kern="1200" dirty="0"/>
            <a:t>до </a:t>
          </a:r>
          <a:r>
            <a:rPr lang="ru-RU" sz="2500" kern="1200" dirty="0" smtClean="0"/>
            <a:t>2000000 </a:t>
          </a:r>
          <a:r>
            <a:rPr lang="ru-RU" sz="2500" kern="1200" dirty="0"/>
            <a:t>рублей; </a:t>
          </a:r>
          <a:endParaRPr lang="en-US" sz="2500" kern="1200" dirty="0"/>
        </a:p>
      </dsp:txBody>
      <dsp:txXfrm>
        <a:off x="0" y="3124200"/>
        <a:ext cx="7619999" cy="599625"/>
      </dsp:txXfrm>
    </dsp:sp>
    <dsp:sp modelId="{AECD0562-5FA1-47FF-B387-B3131FFFFEA4}">
      <dsp:nvSpPr>
        <dsp:cNvPr id="0" name=""/>
        <dsp:cNvSpPr/>
      </dsp:nvSpPr>
      <dsp:spPr>
        <a:xfrm>
          <a:off x="0" y="4103032"/>
          <a:ext cx="7619999" cy="6213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/>
            <a:t>на юридических лиц - от </a:t>
          </a:r>
          <a:r>
            <a:rPr lang="ru-RU" sz="2500" kern="1200" dirty="0" smtClean="0"/>
            <a:t>4000000 до 10000000 </a:t>
          </a:r>
          <a:r>
            <a:rPr lang="ru-RU" sz="2500" kern="1200" dirty="0"/>
            <a:t>рублей</a:t>
          </a:r>
          <a:endParaRPr lang="en-US" sz="2500" kern="1200" dirty="0"/>
        </a:p>
      </dsp:txBody>
      <dsp:txXfrm>
        <a:off x="0" y="4103032"/>
        <a:ext cx="7619999" cy="62136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A27B74C-21C5-4999-9C57-5D139786D611}">
      <dsp:nvSpPr>
        <dsp:cNvPr id="0" name=""/>
        <dsp:cNvSpPr/>
      </dsp:nvSpPr>
      <dsp:spPr>
        <a:xfrm>
          <a:off x="0" y="0"/>
          <a:ext cx="6200775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/>
            <a:t>ч. </a:t>
          </a:r>
          <a:r>
            <a:rPr lang="ru-RU" sz="1900" b="1" kern="1200" dirty="0" smtClean="0"/>
            <a:t>2 </a:t>
          </a:r>
          <a:r>
            <a:rPr lang="ru-RU" sz="1900" b="1" kern="1200" dirty="0"/>
            <a:t>ст. </a:t>
          </a:r>
          <a:r>
            <a:rPr lang="ru-RU" sz="1900" b="1" kern="1200" dirty="0" smtClean="0"/>
            <a:t>6.21.2 </a:t>
          </a:r>
          <a:r>
            <a:rPr lang="ru-RU" sz="1900" b="1" kern="1200" dirty="0"/>
            <a:t>КоАП РФ</a:t>
          </a:r>
          <a:endParaRPr lang="en-US" sz="1900" kern="1200" dirty="0"/>
        </a:p>
      </dsp:txBody>
      <dsp:txXfrm>
        <a:off x="0" y="0"/>
        <a:ext cx="6200775" cy="479700"/>
      </dsp:txXfrm>
    </dsp:sp>
    <dsp:sp modelId="{2992577F-2EF9-4FC4-AE0B-3C65BA520EDC}">
      <dsp:nvSpPr>
        <dsp:cNvPr id="0" name=""/>
        <dsp:cNvSpPr/>
      </dsp:nvSpPr>
      <dsp:spPr>
        <a:xfrm>
          <a:off x="0" y="990599"/>
          <a:ext cx="6200775" cy="619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/>
            <a:t>Административный штраф </a:t>
          </a:r>
          <a:endParaRPr lang="en-US" sz="1900" kern="1200" dirty="0"/>
        </a:p>
      </dsp:txBody>
      <dsp:txXfrm>
        <a:off x="0" y="990599"/>
        <a:ext cx="6200775" cy="619403"/>
      </dsp:txXfrm>
    </dsp:sp>
    <dsp:sp modelId="{CC99E662-5EC2-4986-9F0D-6394D5A9749A}">
      <dsp:nvSpPr>
        <dsp:cNvPr id="0" name=""/>
        <dsp:cNvSpPr/>
      </dsp:nvSpPr>
      <dsp:spPr>
        <a:xfrm>
          <a:off x="0" y="2057402"/>
          <a:ext cx="6200775" cy="4619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на </a:t>
          </a:r>
          <a:r>
            <a:rPr lang="ru-RU" sz="1900" kern="1200" dirty="0"/>
            <a:t>граждан в размере от </a:t>
          </a:r>
          <a:r>
            <a:rPr lang="ru-RU" sz="1900" kern="1200" dirty="0" smtClean="0"/>
            <a:t>100000 </a:t>
          </a:r>
          <a:r>
            <a:rPr lang="ru-RU" sz="1900" kern="1200" dirty="0"/>
            <a:t>до </a:t>
          </a:r>
          <a:r>
            <a:rPr lang="ru-RU" sz="1900" kern="1200" dirty="0" smtClean="0"/>
            <a:t>200000 </a:t>
          </a:r>
          <a:r>
            <a:rPr lang="ru-RU" sz="1900" kern="1200" dirty="0"/>
            <a:t>рублей; </a:t>
          </a:r>
          <a:endParaRPr lang="en-US" sz="1900" kern="1200" dirty="0"/>
        </a:p>
      </dsp:txBody>
      <dsp:txXfrm>
        <a:off x="0" y="2057402"/>
        <a:ext cx="6200775" cy="461917"/>
      </dsp:txXfrm>
    </dsp:sp>
    <dsp:sp modelId="{F098375B-7A54-407E-8724-1AF6796A92D6}">
      <dsp:nvSpPr>
        <dsp:cNvPr id="0" name=""/>
        <dsp:cNvSpPr/>
      </dsp:nvSpPr>
      <dsp:spPr>
        <a:xfrm>
          <a:off x="0" y="2895598"/>
          <a:ext cx="6200775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на должностных лиц - от </a:t>
          </a:r>
          <a:r>
            <a:rPr lang="ru-RU" sz="1900" kern="1200" dirty="0" smtClean="0"/>
            <a:t>200000 </a:t>
          </a:r>
          <a:r>
            <a:rPr lang="ru-RU" sz="1900" kern="1200" dirty="0"/>
            <a:t>до </a:t>
          </a:r>
          <a:r>
            <a:rPr lang="ru-RU" sz="1900" kern="1200" dirty="0" smtClean="0"/>
            <a:t>400000 </a:t>
          </a:r>
          <a:r>
            <a:rPr lang="ru-RU" sz="1900" kern="1200" dirty="0"/>
            <a:t>рублей; </a:t>
          </a:r>
          <a:endParaRPr lang="en-US" sz="1900" kern="1200" dirty="0"/>
        </a:p>
      </dsp:txBody>
      <dsp:txXfrm>
        <a:off x="0" y="2895598"/>
        <a:ext cx="6200775" cy="479700"/>
      </dsp:txXfrm>
    </dsp:sp>
    <dsp:sp modelId="{AECD0562-5FA1-47FF-B387-B3131FFFFEA4}">
      <dsp:nvSpPr>
        <dsp:cNvPr id="0" name=""/>
        <dsp:cNvSpPr/>
      </dsp:nvSpPr>
      <dsp:spPr>
        <a:xfrm>
          <a:off x="0" y="3787499"/>
          <a:ext cx="6200775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на юридических лиц - от </a:t>
          </a:r>
          <a:r>
            <a:rPr lang="ru-RU" sz="1900" kern="1200" dirty="0" smtClean="0"/>
            <a:t>1000000 </a:t>
          </a:r>
          <a:r>
            <a:rPr lang="ru-RU" sz="1900" kern="1200" dirty="0"/>
            <a:t>до </a:t>
          </a:r>
          <a:r>
            <a:rPr lang="ru-RU" sz="1900" kern="1200" dirty="0" smtClean="0"/>
            <a:t>4000000 </a:t>
          </a:r>
          <a:r>
            <a:rPr lang="ru-RU" sz="1900" kern="1200" dirty="0"/>
            <a:t>рублей</a:t>
          </a:r>
          <a:endParaRPr lang="en-US" sz="1900" kern="1200" dirty="0"/>
        </a:p>
      </dsp:txBody>
      <dsp:txXfrm>
        <a:off x="0" y="3787499"/>
        <a:ext cx="6200775" cy="4797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4"/>
          </a:xfrm>
          <a:prstGeom prst="rect">
            <a:avLst/>
          </a:prstGeom>
        </p:spPr>
        <p:txBody>
          <a:bodyPr vert="horz" lIns="80019" tIns="40010" rIns="80019" bIns="40010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92837" y="0"/>
            <a:ext cx="4278842" cy="339884"/>
          </a:xfrm>
          <a:prstGeom prst="rect">
            <a:avLst/>
          </a:prstGeom>
        </p:spPr>
        <p:txBody>
          <a:bodyPr vert="horz" lIns="80019" tIns="40010" rIns="80019" bIns="40010" rtlCol="0"/>
          <a:lstStyle>
            <a:lvl1pPr algn="r">
              <a:defRPr sz="1100"/>
            </a:lvl1pPr>
          </a:lstStyle>
          <a:p>
            <a:fld id="{A1577976-B23F-4252-98C5-81268E9046E8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218"/>
            <a:ext cx="4278842" cy="339884"/>
          </a:xfrm>
          <a:prstGeom prst="rect">
            <a:avLst/>
          </a:prstGeom>
        </p:spPr>
        <p:txBody>
          <a:bodyPr vert="horz" lIns="80019" tIns="40010" rIns="80019" bIns="40010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92837" y="6456218"/>
            <a:ext cx="4278842" cy="339884"/>
          </a:xfrm>
          <a:prstGeom prst="rect">
            <a:avLst/>
          </a:prstGeom>
        </p:spPr>
        <p:txBody>
          <a:bodyPr vert="horz" lIns="80019" tIns="40010" rIns="80019" bIns="40010" rtlCol="0" anchor="b"/>
          <a:lstStyle>
            <a:lvl1pPr algn="r">
              <a:defRPr sz="1100"/>
            </a:lvl1pPr>
          </a:lstStyle>
          <a:p>
            <a:fld id="{1C01FD64-FADD-4C97-B774-483EADCD32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0553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4"/>
          </a:xfrm>
          <a:prstGeom prst="rect">
            <a:avLst/>
          </a:prstGeom>
        </p:spPr>
        <p:txBody>
          <a:bodyPr vert="horz" lIns="80019" tIns="40010" rIns="80019" bIns="40010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2837" y="0"/>
            <a:ext cx="4278842" cy="339884"/>
          </a:xfrm>
          <a:prstGeom prst="rect">
            <a:avLst/>
          </a:prstGeom>
        </p:spPr>
        <p:txBody>
          <a:bodyPr vert="horz" lIns="80019" tIns="40010" rIns="80019" bIns="40010" rtlCol="0"/>
          <a:lstStyle>
            <a:lvl1pPr algn="r">
              <a:defRPr sz="1100"/>
            </a:lvl1pPr>
          </a:lstStyle>
          <a:p>
            <a:fld id="{516A704E-1BAE-4839-8548-714BAD26AD81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0019" tIns="40010" rIns="80019" bIns="4001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7425" y="3228895"/>
            <a:ext cx="7899400" cy="3058954"/>
          </a:xfrm>
          <a:prstGeom prst="rect">
            <a:avLst/>
          </a:prstGeom>
        </p:spPr>
        <p:txBody>
          <a:bodyPr vert="horz" lIns="80019" tIns="40010" rIns="80019" bIns="4001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218"/>
            <a:ext cx="4278842" cy="339884"/>
          </a:xfrm>
          <a:prstGeom prst="rect">
            <a:avLst/>
          </a:prstGeom>
        </p:spPr>
        <p:txBody>
          <a:bodyPr vert="horz" lIns="80019" tIns="40010" rIns="80019" bIns="40010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2837" y="6456218"/>
            <a:ext cx="4278842" cy="339884"/>
          </a:xfrm>
          <a:prstGeom prst="rect">
            <a:avLst/>
          </a:prstGeom>
        </p:spPr>
        <p:txBody>
          <a:bodyPr vert="horz" lIns="80019" tIns="40010" rIns="80019" bIns="40010" rtlCol="0" anchor="b"/>
          <a:lstStyle>
            <a:lvl1pPr algn="r">
              <a:defRPr sz="1100"/>
            </a:lvl1pPr>
          </a:lstStyle>
          <a:p>
            <a:fld id="{869291A5-B3AE-411F-8CA4-5C92274B71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8694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291A5-B3AE-411F-8CA4-5C92274B718C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291A5-B3AE-411F-8CA4-5C92274B718C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D8D8D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15" dirty="0"/>
              <a:pPr marL="38100">
                <a:lnSpc>
                  <a:spcPct val="100000"/>
                </a:lnSpc>
                <a:spcBef>
                  <a:spcPts val="35"/>
                </a:spcBef>
              </a:pPr>
              <a:t>‹#›</a:t>
            </a:fld>
            <a:endParaRPr spc="-215" dirty="0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00529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BE0000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D8D8D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15" dirty="0"/>
              <a:pPr marL="38100">
                <a:lnSpc>
                  <a:spcPct val="100000"/>
                </a:lnSpc>
                <a:spcBef>
                  <a:spcPts val="35"/>
                </a:spcBef>
              </a:pPr>
              <a:t>‹#›</a:t>
            </a:fld>
            <a:endParaRPr spc="-215" dirty="0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00529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80644" y="1938527"/>
            <a:ext cx="5023485" cy="3514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976" y="1938527"/>
            <a:ext cx="5321934" cy="3514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11/30/2023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D8D8D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15" dirty="0"/>
              <a:pPr marL="38100">
                <a:lnSpc>
                  <a:spcPct val="100000"/>
                </a:lnSpc>
                <a:spcBef>
                  <a:spcPts val="35"/>
                </a:spcBef>
              </a:pPr>
              <a:t>‹#›</a:t>
            </a:fld>
            <a:endParaRPr spc="-215" dirty="0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00529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11/30/2023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D8D8D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15" dirty="0"/>
              <a:pPr marL="38100">
                <a:lnSpc>
                  <a:spcPct val="100000"/>
                </a:lnSpc>
                <a:spcBef>
                  <a:spcPts val="35"/>
                </a:spcBef>
              </a:pPr>
              <a:t>‹#›</a:t>
            </a:fld>
            <a:endParaRPr spc="-215" dirty="0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11/30/2023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D8D8D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15" dirty="0"/>
              <a:pPr marL="38100">
                <a:lnSpc>
                  <a:spcPct val="100000"/>
                </a:lnSpc>
                <a:spcBef>
                  <a:spcPts val="35"/>
                </a:spcBef>
              </a:pPr>
              <a:t>‹#›</a:t>
            </a:fld>
            <a:endParaRPr spc="-215" dirty="0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598" y="462199"/>
            <a:ext cx="9581263" cy="692739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631" y="1382582"/>
            <a:ext cx="11025897" cy="500584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0601" y="6464344"/>
            <a:ext cx="8282696" cy="196977"/>
          </a:xfrm>
        </p:spPr>
        <p:txBody>
          <a:bodyPr lIns="0" rIns="0"/>
          <a:lstStyle>
            <a:lvl1pPr algn="l">
              <a:lnSpc>
                <a:spcPct val="80000"/>
              </a:lnSpc>
              <a:defRPr sz="800"/>
            </a:lvl1pPr>
          </a:lstStyle>
          <a:p>
            <a:r>
              <a:rPr lang="ru-RU">
                <a:solidFill>
                  <a:srgbClr val="262626">
                    <a:tint val="75000"/>
                  </a:srgbClr>
                </a:solidFill>
              </a:rPr>
              <a:t>Информационная система мониторинга соблюдения операторами связи обязанности по проверке достоверности сведений об абоненте и сведений о пользователях услугами связи абонента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63294" y="6464344"/>
            <a:ext cx="2743200" cy="184666"/>
          </a:xfrm>
        </p:spPr>
        <p:txBody>
          <a:bodyPr/>
          <a:lstStyle/>
          <a:p>
            <a:fld id="{F59FD1CA-10E3-4DDA-9898-129C91471031}" type="slidenum">
              <a:rPr lang="ru-RU" smtClean="0">
                <a:solidFill>
                  <a:srgbClr val="262626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62626">
                  <a:tint val="75000"/>
                </a:srgbClr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ADD03BE-3F60-42D7-A92B-F4D529840BCC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627533" y="37826"/>
            <a:ext cx="978993" cy="1085701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46E99E5D-EE56-4369-9693-24E89F7973ED}"/>
              </a:ext>
            </a:extLst>
          </p:cNvPr>
          <p:cNvCxnSpPr/>
          <p:nvPr userDrawn="1"/>
        </p:nvCxnSpPr>
        <p:spPr>
          <a:xfrm>
            <a:off x="580602" y="1173040"/>
            <a:ext cx="11025896" cy="0"/>
          </a:xfrm>
          <a:prstGeom prst="line">
            <a:avLst/>
          </a:prstGeom>
          <a:ln w="12700">
            <a:solidFill>
              <a:schemeClr val="accent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3">
            <a:extLst>
              <a:ext uri="{FF2B5EF4-FFF2-40B4-BE49-F238E27FC236}">
                <a16:creationId xmlns:a16="http://schemas.microsoft.com/office/drawing/2014/main" xmlns="" id="{7C7CC436-EE8A-4473-A340-E3F3A9B8A4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7534" y="1163076"/>
            <a:ext cx="978993" cy="276999"/>
          </a:xfrm>
        </p:spPr>
        <p:txBody>
          <a:bodyPr/>
          <a:lstStyle>
            <a:lvl1pPr algn="ctr">
              <a:defRPr/>
            </a:lvl1pPr>
          </a:lstStyle>
          <a:p>
            <a:endParaRPr lang="ru-RU" dirty="0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2234048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80644" y="1173480"/>
            <a:ext cx="11026140" cy="0"/>
          </a:xfrm>
          <a:custGeom>
            <a:avLst/>
            <a:gdLst/>
            <a:ahLst/>
            <a:cxnLst/>
            <a:rect l="l" t="t" r="r" b="b"/>
            <a:pathLst>
              <a:path w="11026140">
                <a:moveTo>
                  <a:pt x="0" y="0"/>
                </a:moveTo>
                <a:lnTo>
                  <a:pt x="11025886" y="0"/>
                </a:lnTo>
              </a:path>
            </a:pathLst>
          </a:custGeom>
          <a:ln w="12700">
            <a:solidFill>
              <a:srgbClr val="0052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879835" y="291084"/>
            <a:ext cx="726948" cy="80619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38140" y="2260473"/>
            <a:ext cx="2315718" cy="3638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00529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74470" y="1744421"/>
            <a:ext cx="10243058" cy="38658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BE0000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361419" y="6550558"/>
            <a:ext cx="192404" cy="200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D8D8D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15" dirty="0"/>
              <a:pPr marL="38100">
                <a:lnSpc>
                  <a:spcPct val="100000"/>
                </a:lnSpc>
                <a:spcBef>
                  <a:spcPts val="35"/>
                </a:spcBef>
              </a:pPr>
              <a:t>‹#›</a:t>
            </a:fld>
            <a:endParaRPr spc="-21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>
    <p:wipe dir="r"/>
  </p:transition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12.pn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3.xml"/><Relationship Id="rId11" Type="http://schemas.openxmlformats.org/officeDocument/2006/relationships/image" Target="../media/image19.png"/><Relationship Id="rId5" Type="http://schemas.microsoft.com/office/2007/relationships/hdphoto" Target="../media/hdphoto3.wdp"/><Relationship Id="rId10" Type="http://schemas.microsoft.com/office/2007/relationships/diagramDrawing" Target="../diagrams/drawing3.xml"/><Relationship Id="rId4" Type="http://schemas.openxmlformats.org/officeDocument/2006/relationships/image" Target="../media/image30.png"/><Relationship Id="rId9" Type="http://schemas.openxmlformats.org/officeDocument/2006/relationships/diagramColors" Target="../diagrams/colors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microsoft.com/office/2007/relationships/hdphoto" Target="../media/hdphoto4.wdp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361179"/>
            <a:ext cx="12192000" cy="2496821"/>
            <a:chOff x="0" y="4361686"/>
            <a:chExt cx="12192000" cy="2496821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361686"/>
              <a:ext cx="12191999" cy="24871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361687"/>
              <a:ext cx="12192000" cy="2496820"/>
            </a:xfrm>
            <a:custGeom>
              <a:avLst/>
              <a:gdLst/>
              <a:ahLst/>
              <a:cxnLst/>
              <a:rect l="l" t="t" r="r" b="b"/>
              <a:pathLst>
                <a:path w="12192000" h="2496820">
                  <a:moveTo>
                    <a:pt x="12192000" y="0"/>
                  </a:moveTo>
                  <a:lnTo>
                    <a:pt x="0" y="0"/>
                  </a:lnTo>
                  <a:lnTo>
                    <a:pt x="0" y="2496312"/>
                  </a:lnTo>
                  <a:lnTo>
                    <a:pt x="12192000" y="249631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2D5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444623" y="2362200"/>
            <a:ext cx="9296399" cy="173893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УПРАВЛЕНИЕ РОСКОМНАДЗОРА </a:t>
            </a:r>
            <a:b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ХАБАРОВСКОМУ КРАЮ, </a:t>
            </a:r>
            <a:b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САХАЛИНСКОЙ ОБЛАСТИ </a:t>
            </a:r>
            <a:b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ЕВРЕЙСКОЙ АВТОНОМНОЙ ОБЛАСТИ</a:t>
            </a:r>
            <a:endParaRPr lang="ru-RU" sz="2800" spc="-55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 Pro Black" pitchFamily="34" charset="0"/>
              <a:cs typeface="DIN Pro Black" pitchFamily="34" charset="0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83022" y="588263"/>
            <a:ext cx="1420367" cy="157581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2029947" y="6542633"/>
            <a:ext cx="838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15" dirty="0">
                <a:solidFill>
                  <a:srgbClr val="8D8D8D"/>
                </a:solidFill>
                <a:latin typeface="DIN Pro Bold" pitchFamily="34" charset="0"/>
                <a:cs typeface="DIN Pro Bold" pitchFamily="34" charset="0"/>
              </a:rPr>
              <a:t>1</a:t>
            </a:r>
            <a:endParaRPr sz="1200" dirty="0">
              <a:latin typeface="DIN Pro Bold" pitchFamily="34" charset="0"/>
              <a:cs typeface="DIN Pro Bold" pitchFamily="34" charset="0"/>
            </a:endParaRPr>
          </a:p>
        </p:txBody>
      </p:sp>
      <p:sp>
        <p:nvSpPr>
          <p:cNvPr id="19" name="object 6"/>
          <p:cNvSpPr txBox="1"/>
          <p:nvPr/>
        </p:nvSpPr>
        <p:spPr>
          <a:xfrm>
            <a:off x="2057400" y="45308"/>
            <a:ext cx="8991600" cy="1693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ru-RU" sz="750" dirty="0" smtClean="0">
                <a:solidFill>
                  <a:srgbClr val="FFFFFF"/>
                </a:solidFill>
                <a:latin typeface="DIN Pro Bold" pitchFamily="34" charset="0"/>
                <a:cs typeface="DIN Pro Bold" pitchFamily="34" charset="0"/>
              </a:rPr>
              <a:t>УПРАВЛЕНИЕ ФЕДЕРАЛЬНОЙ СЛУЖБЫ ПО НАДЗОРУ В СФЕРЕ СВЯЗИ, ИНФОРМАЦИОННЫХ ТЕХНОЛОГИЙ И МАССОВЫХ КОММУНИКАЦИЙ </a:t>
            </a:r>
            <a:br>
              <a:rPr lang="ru-RU" sz="750" dirty="0" smtClean="0">
                <a:solidFill>
                  <a:srgbClr val="FFFFFF"/>
                </a:solidFill>
                <a:latin typeface="DIN Pro Bold" pitchFamily="34" charset="0"/>
                <a:cs typeface="DIN Pro Bold" pitchFamily="34" charset="0"/>
              </a:rPr>
            </a:br>
            <a:r>
              <a:rPr lang="ru-RU" sz="750" dirty="0" smtClean="0">
                <a:solidFill>
                  <a:srgbClr val="FFFFFF"/>
                </a:solidFill>
                <a:latin typeface="DIN Pro Bold" pitchFamily="34" charset="0"/>
                <a:cs typeface="DIN Pro Bold" pitchFamily="34" charset="0"/>
              </a:rPr>
              <a:t>ПО ХАБАРОВСКОМУ КРАЮ, САХАЛИНСКОЙ ОБЛАСТИ И ЕВРЕЙСКОЙ АВТОНОМНОЙ ОБЛАСТИ</a:t>
            </a:r>
            <a:endParaRPr sz="750" dirty="0">
              <a:latin typeface="DIN Pro Bold" pitchFamily="34" charset="0"/>
              <a:cs typeface="DIN Pro Bold" pitchFamily="34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29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0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31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3" name="object 8"/>
          <p:cNvSpPr txBox="1">
            <a:spLocks/>
          </p:cNvSpPr>
          <p:nvPr/>
        </p:nvSpPr>
        <p:spPr>
          <a:xfrm>
            <a:off x="1444624" y="5616934"/>
            <a:ext cx="9296399" cy="6617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2200" b="1" i="0">
                <a:solidFill>
                  <a:srgbClr val="005290"/>
                </a:solidFill>
                <a:latin typeface="Tahoma"/>
                <a:ea typeface="+mj-ea"/>
                <a:cs typeface="Tahoma"/>
              </a:defRPr>
            </a:lvl1pPr>
          </a:lstStyle>
          <a:p>
            <a:pPr algn="ctr">
              <a:spcBef>
                <a:spcPct val="0"/>
              </a:spcBef>
              <a:defRPr/>
            </a:pPr>
            <a:r>
              <a:rPr lang="ru-RU" sz="14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ХАБАРОВСК</a:t>
            </a:r>
          </a:p>
          <a:p>
            <a:pPr algn="ctr">
              <a:spcBef>
                <a:spcPct val="0"/>
              </a:spcBef>
              <a:defRPr/>
            </a:pPr>
            <a:endParaRPr lang="ru-RU" sz="1400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sz="1400" kern="0" spc="-55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НОЯБРЬ, 2023</a:t>
            </a:r>
            <a:endParaRPr lang="ru-RU" sz="1400" kern="0" spc="-5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 Pro Black" pitchFamily="34" charset="0"/>
              <a:cs typeface="DIN Pro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412500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361179"/>
            <a:ext cx="12192000" cy="2496821"/>
            <a:chOff x="0" y="4361686"/>
            <a:chExt cx="12192000" cy="2496821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361686"/>
              <a:ext cx="12191999" cy="24871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361687"/>
              <a:ext cx="12192000" cy="2496820"/>
            </a:xfrm>
            <a:custGeom>
              <a:avLst/>
              <a:gdLst/>
              <a:ahLst/>
              <a:cxnLst/>
              <a:rect l="l" t="t" r="r" b="b"/>
              <a:pathLst>
                <a:path w="12192000" h="2496820">
                  <a:moveTo>
                    <a:pt x="12192000" y="0"/>
                  </a:moveTo>
                  <a:lnTo>
                    <a:pt x="0" y="0"/>
                  </a:lnTo>
                  <a:lnTo>
                    <a:pt x="0" y="2496312"/>
                  </a:lnTo>
                  <a:lnTo>
                    <a:pt x="12192000" y="249631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2D5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43000" y="2057400"/>
            <a:ext cx="9677400" cy="293926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НЕДОПУЩЕНИЕ ПРОПАГАНДЫ НЕТРАДИЦИОННЫХ СЕКСУАЛЬНЫХ ОТНОШЕНИЙ И (ИЛИ) ПРЕДПОЧТЕНИЙ, ПЕДОФИЛИИ, </a:t>
            </a:r>
            <a:b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СМЕНЫ ПОЛА</a:t>
            </a:r>
            <a:r>
              <a:rPr lang="ru-RU" alt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2800" spc="-55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 Pro Black" pitchFamily="34" charset="0"/>
              <a:cs typeface="DIN Pro Black" pitchFamily="34" charset="0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83022" y="588263"/>
            <a:ext cx="1420367" cy="157581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2029947" y="6542633"/>
            <a:ext cx="838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15" dirty="0">
                <a:solidFill>
                  <a:srgbClr val="8D8D8D"/>
                </a:solidFill>
                <a:latin typeface="DIN Pro Bold" pitchFamily="34" charset="0"/>
                <a:cs typeface="DIN Pro Bold" pitchFamily="34" charset="0"/>
              </a:rPr>
              <a:t>1</a:t>
            </a:r>
            <a:endParaRPr sz="1200" dirty="0">
              <a:latin typeface="DIN Pro Bold" pitchFamily="34" charset="0"/>
              <a:cs typeface="DIN Pro Bold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15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17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4" name="object 8"/>
          <p:cNvSpPr txBox="1">
            <a:spLocks/>
          </p:cNvSpPr>
          <p:nvPr/>
        </p:nvSpPr>
        <p:spPr>
          <a:xfrm>
            <a:off x="381000" y="5605269"/>
            <a:ext cx="11429999" cy="76687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2200" b="1" i="0">
                <a:solidFill>
                  <a:srgbClr val="005290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 algn="just">
              <a:spcBef>
                <a:spcPts val="120"/>
              </a:spcBef>
            </a:pPr>
            <a:r>
              <a:rPr lang="ru-RU" altLang="ru-RU" sz="2400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Докладчик: ведущий </a:t>
            </a:r>
          </a:p>
          <a:p>
            <a:pPr marL="12700" algn="just">
              <a:spcBef>
                <a:spcPts val="120"/>
              </a:spcBef>
            </a:pPr>
            <a:r>
              <a:rPr lang="ru-RU" altLang="ru-RU" sz="2400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специалист-эксперт ОКНСМК 				                            А.М. Адонина</a:t>
            </a:r>
            <a:endParaRPr lang="ru-RU" sz="2400" kern="0" spc="-55" dirty="0">
              <a:solidFill>
                <a:schemeClr val="bg1"/>
              </a:solidFill>
              <a:latin typeface="DIN Pro Black" pitchFamily="34" charset="0"/>
              <a:cs typeface="DIN Pro Black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8400" y="304801"/>
            <a:ext cx="7798817" cy="106182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/>
            <a:r>
              <a:rPr lang="ru-RU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Нормативно-правовая база</a:t>
            </a:r>
            <a:r>
              <a:rPr lang="ru-RU" sz="4000" dirty="0" smtClean="0">
                <a:solidFill>
                  <a:schemeClr val="tx2"/>
                </a:solidFill>
              </a:rPr>
              <a:t/>
            </a:r>
            <a:br>
              <a:rPr lang="ru-RU" sz="4000" dirty="0" smtClean="0">
                <a:solidFill>
                  <a:schemeClr val="tx2"/>
                </a:solidFill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1361419" y="6550558"/>
            <a:ext cx="192404" cy="189154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15" dirty="0">
                <a:latin typeface="DIN Pro Bold" pitchFamily="34" charset="0"/>
                <a:cs typeface="DIN Pro Bold" pitchFamily="34" charset="0"/>
              </a:rPr>
              <a:pPr marL="38100">
                <a:lnSpc>
                  <a:spcPct val="100000"/>
                </a:lnSpc>
                <a:spcBef>
                  <a:spcPts val="35"/>
                </a:spcBef>
              </a:pPr>
              <a:t>11</a:t>
            </a:fld>
            <a:endParaRPr spc="-215" dirty="0">
              <a:latin typeface="DIN Pro Bold" pitchFamily="34" charset="0"/>
              <a:cs typeface="DIN Pro Bold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90800" y="1219200"/>
            <a:ext cx="7315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Федеральный закон № 478-ФЗ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«О внесении изменений в Федеральный закон «Об информации, информационных технологиях и о защите информации»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 отдельные законодательные акты Российской Федерации»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800600" y="3505201"/>
            <a:ext cx="2913470" cy="243840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470" tIns="28735" rIns="57470" bIns="28735"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29.12.2010 № 436-ФЗ</a:t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защите детей от информации, причиняющей вред их здоровью и развитию»</a:t>
            </a:r>
          </a:p>
        </p:txBody>
      </p:sp>
      <p:sp>
        <p:nvSpPr>
          <p:cNvPr id="7" name="Овал 6"/>
          <p:cNvSpPr/>
          <p:nvPr/>
        </p:nvSpPr>
        <p:spPr>
          <a:xfrm>
            <a:off x="914401" y="3505200"/>
            <a:ext cx="2819400" cy="251460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470" tIns="28735" rIns="57470" bIns="28735"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4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Закона Российской Федерации от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27.12.1991 №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2124-I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средствах массовой информации» </a:t>
            </a:r>
          </a:p>
        </p:txBody>
      </p:sp>
      <p:sp>
        <p:nvSpPr>
          <p:cNvPr id="9" name="Овал 8"/>
          <p:cNvSpPr/>
          <p:nvPr/>
        </p:nvSpPr>
        <p:spPr>
          <a:xfrm>
            <a:off x="8229600" y="3505200"/>
            <a:ext cx="2989670" cy="243840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470" tIns="28735" rIns="57470" bIns="28735"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15.1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закона Федерального закона от 27.07.2006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149-ФЗ «Об информации, информационных технологиях и о защите информации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7543800" y="2362200"/>
            <a:ext cx="1828800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2667000" y="2362200"/>
            <a:ext cx="1752600" cy="990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5" idx="2"/>
          </p:cNvCxnSpPr>
          <p:nvPr/>
        </p:nvCxnSpPr>
        <p:spPr>
          <a:xfrm>
            <a:off x="6248400" y="2296418"/>
            <a:ext cx="0" cy="10563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zhitel-goroda-netishin-potreboval-miliciyu-soprovodit-ego-v-banyu-1000x7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371600"/>
            <a:ext cx="2210904" cy="1676400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21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23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381000"/>
            <a:ext cx="7875017" cy="12464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tx2"/>
                </a:solidFill>
              </a:rPr>
              <a:t/>
            </a:r>
            <a:br>
              <a:rPr lang="ru-RU" sz="4000" dirty="0" smtClean="0">
                <a:solidFill>
                  <a:schemeClr val="tx2"/>
                </a:solidFill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1361419" y="6550558"/>
            <a:ext cx="192404" cy="189154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15" dirty="0">
                <a:latin typeface="DIN Pro Bold" pitchFamily="34" charset="0"/>
                <a:cs typeface="DIN Pro Bold" pitchFamily="34" charset="0"/>
              </a:rPr>
              <a:pPr marL="38100">
                <a:lnSpc>
                  <a:spcPct val="100000"/>
                </a:lnSpc>
                <a:spcBef>
                  <a:spcPts val="35"/>
                </a:spcBef>
              </a:pPr>
              <a:t>12</a:t>
            </a:fld>
            <a:endParaRPr spc="-215" dirty="0">
              <a:latin typeface="DIN Pro Bold" pitchFamily="34" charset="0"/>
              <a:cs typeface="DIN Pro Bold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05000" y="304800"/>
            <a:ext cx="8458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Недопустимость злоупотребления 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свободой массовой информации</a:t>
            </a:r>
            <a:endParaRPr lang="ru-RU" sz="2800" i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048000" y="2133600"/>
            <a:ext cx="6934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 соответствии со ст. 4 Закона о СМИ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допускается 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использование СМИ для распространения материалов, пропагандирующих нетрадиционные сексуальные отношения и (или) предпочтения, педофилию, смену пола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0"/>
            <a:ext cx="944488" cy="291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16473462301856659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82200" y="2971800"/>
            <a:ext cx="1828800" cy="1980782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18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9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20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8140" y="2362200"/>
            <a:ext cx="2315718" cy="677108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33600" y="533400"/>
            <a:ext cx="82742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Распространение материалов ЛГБТ характера</a:t>
            </a:r>
            <a:endParaRPr lang="ru-RU" sz="2800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95400" y="1720841"/>
            <a:ext cx="944880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Пропаганда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 распространение информации, способствующей возникновению интереса к объекту, формированию позитивного отношения к нему или смене негативного отношения на толерантное или положительное</a:t>
            </a:r>
          </a:p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Предпочтение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-  предоставление преимущества.</a:t>
            </a:r>
          </a:p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Традиционные сексуальные отношения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 моногамные гетеросексуальные отношения (формирующиеся с участием двоих людей противоположенного пола)</a:t>
            </a:r>
          </a:p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Нетрадиционные сексуальные предпочтения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 признание преимущества отношений, отличных от гетеросексуальных и моногамных</a:t>
            </a:r>
          </a:p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Педофилия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 половое влечение к детям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препубертатного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или раннего пубертатного возраста (до 12 лет), включающее сексуальные фантазии, рассматривания, общение в сети «Интернет» с детьми, стремление к реализации половой активности, действия насильственного характера .</a:t>
            </a:r>
          </a:p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Трансгендерный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переход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 процесс приведения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гендерной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роли и тела человека в соответствие с его внутренним самоощущением –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гендерной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идентичностью.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Трансгендерный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переход включает в себя как социализацию в новой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гендерной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роли, смену паспортного имени и юридического пола, так и медицинские процедуры по изменению внешних половых признаков 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12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14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9067800" cy="1200329"/>
          </a:xfrm>
        </p:spPr>
        <p:txBody>
          <a:bodyPr/>
          <a:lstStyle/>
          <a:p>
            <a:pPr algn="ctr"/>
            <a:r>
              <a:rPr lang="ru-RU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Признаки пропаганды нетрадиционных сексуальных отношений</a:t>
            </a:r>
            <a:r>
              <a:rPr lang="ru-RU" sz="2000" dirty="0" smtClean="0">
                <a:solidFill>
                  <a:schemeClr val="tx2"/>
                </a:solidFill>
              </a:rPr>
              <a:t/>
            </a:r>
            <a:br>
              <a:rPr lang="ru-RU" sz="2000" dirty="0" smtClean="0">
                <a:solidFill>
                  <a:schemeClr val="tx2"/>
                </a:solidFill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4470" y="1744421"/>
            <a:ext cx="10243058" cy="3693319"/>
          </a:xfrm>
        </p:spPr>
        <p:txBody>
          <a:bodyPr/>
          <a:lstStyle/>
          <a:p>
            <a:pPr marL="714375" lvl="1" indent="-257175" algn="ctr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информация, направленная на формирование нетрадиционных сексуальных установок</a:t>
            </a:r>
          </a:p>
          <a:p>
            <a:pPr marL="257175" indent="-257175" algn="ctr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57175" indent="-257175" algn="ctr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информация, направленная на формирование привлекательности нетрадиционных сексуальных отношений и (или) предпочтений</a:t>
            </a:r>
          </a:p>
          <a:p>
            <a:pPr marL="257175" indent="-257175" algn="ctr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57175" indent="-257175" algn="ctr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информация, направленная на формирование искаженного представления о социальной равноценности традиционных и  нетрадиционных сексуальных отношений и (или) предпочтений</a:t>
            </a:r>
          </a:p>
          <a:p>
            <a:pPr marL="257175" indent="-257175" algn="ctr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57175" indent="-257175" algn="ctr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навязывание информации, вызывающей интерес к нетрадиционным сексуальным отношениям и (или) предпочтениям</a:t>
            </a:r>
          </a:p>
          <a:p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9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11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01000" cy="1200329"/>
          </a:xfrm>
        </p:spPr>
        <p:txBody>
          <a:bodyPr/>
          <a:lstStyle/>
          <a:p>
            <a:r>
              <a:rPr lang="ru-RU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Распространение материалов ЛГБТ характера</a:t>
            </a:r>
            <a:r>
              <a:rPr lang="ru-RU" sz="28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Пример нарушений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6067" r="5139" b="35927"/>
          <a:stretch>
            <a:fillRect/>
          </a:stretch>
        </p:blipFill>
        <p:spPr bwMode="auto">
          <a:xfrm>
            <a:off x="762000" y="1219200"/>
            <a:ext cx="418116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5494" t="63757" r="6470"/>
          <a:stretch>
            <a:fillRect/>
          </a:stretch>
        </p:blipFill>
        <p:spPr bwMode="auto">
          <a:xfrm>
            <a:off x="5181600" y="1447800"/>
            <a:ext cx="588579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Группа 10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12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14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90600" y="304800"/>
            <a:ext cx="8534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Распространение материалов ЛГБТ характера</a:t>
            </a:r>
            <a:r>
              <a:rPr lang="ru-RU" sz="28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Пример нарушений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8CEC6CB-46F8-4C63-9828-98DD9E2010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4600" y="1295400"/>
            <a:ext cx="4876060" cy="4191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181651" y="5638800"/>
            <a:ext cx="17743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сериал«Эйфория»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47800" y="5562600"/>
            <a:ext cx="2590800" cy="492443"/>
          </a:xfrm>
        </p:spPr>
        <p:txBody>
          <a:bodyPr/>
          <a:lstStyle/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Трансляция музыкальной премии телеканала «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Муз-тв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1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1295400"/>
            <a:ext cx="2819400" cy="4191000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16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18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9400" y="609600"/>
            <a:ext cx="6324600" cy="553998"/>
          </a:xfrm>
        </p:spPr>
        <p:txBody>
          <a:bodyPr/>
          <a:lstStyle/>
          <a:p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Административная ответственность за пропаганду нетрадиционных сексуальных отношений, смену пола  </a:t>
            </a:r>
            <a:endParaRPr lang="ru-RU" sz="1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14800" y="1744421"/>
            <a:ext cx="7102728" cy="246221"/>
          </a:xfrm>
        </p:spPr>
        <p:txBody>
          <a:bodyPr/>
          <a:lstStyle/>
          <a:p>
            <a:pPr algn="just"/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ооло</a:t>
            </a:r>
            <a:endPara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730" y="1491759"/>
            <a:ext cx="3204425" cy="4220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Объект 2">
            <a:extLst>
              <a:ext uri="{FF2B5EF4-FFF2-40B4-BE49-F238E27FC236}">
                <a16:creationId xmlns:a16="http://schemas.microsoft.com/office/drawing/2014/main" xmlns="" id="{DD79CDFF-E9CB-D601-4649-23BB7F8A78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66563975"/>
              </p:ext>
            </p:extLst>
          </p:nvPr>
        </p:nvGraphicFramePr>
        <p:xfrm>
          <a:off x="3733800" y="1371600"/>
          <a:ext cx="7465828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057400"/>
            <a:ext cx="628300" cy="30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276600"/>
            <a:ext cx="628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91000"/>
            <a:ext cx="6283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05400"/>
            <a:ext cx="6283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17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19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6705600" cy="276999"/>
          </a:xfrm>
        </p:spPr>
        <p:txBody>
          <a:bodyPr/>
          <a:lstStyle/>
          <a:p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Административная ответственность за пропаганду педофилии</a:t>
            </a:r>
            <a:endParaRPr lang="ru-RU" sz="1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14800" y="1744421"/>
            <a:ext cx="7102728" cy="246221"/>
          </a:xfrm>
        </p:spPr>
        <p:txBody>
          <a:bodyPr/>
          <a:lstStyle/>
          <a:p>
            <a:pPr algn="just"/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ооло</a:t>
            </a:r>
            <a:endPara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3204425" cy="4220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Объект 2">
            <a:extLst>
              <a:ext uri="{FF2B5EF4-FFF2-40B4-BE49-F238E27FC236}">
                <a16:creationId xmlns:a16="http://schemas.microsoft.com/office/drawing/2014/main" xmlns="" id="{DD79CDFF-E9CB-D601-4649-23BB7F8A78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66563975"/>
              </p:ext>
            </p:extLst>
          </p:nvPr>
        </p:nvGraphicFramePr>
        <p:xfrm>
          <a:off x="3886200" y="1447800"/>
          <a:ext cx="76200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86000"/>
            <a:ext cx="628300" cy="30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276600"/>
            <a:ext cx="628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267200"/>
            <a:ext cx="6283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57800"/>
            <a:ext cx="6283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19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21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8153400" cy="430887"/>
          </a:xfrm>
        </p:spPr>
        <p:txBody>
          <a:bodyPr/>
          <a:lstStyle/>
          <a:p>
            <a:r>
              <a:rPr lang="ru-RU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Распространение материалов </a:t>
            </a:r>
            <a:r>
              <a:rPr lang="ru-RU" sz="28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ЛГБТ-характера</a:t>
            </a:r>
            <a:endParaRPr lang="ru-RU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4470" y="1744421"/>
            <a:ext cx="10243058" cy="615553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1000" y="1371600"/>
            <a:ext cx="105918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Демонстрация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показ предметов, явлений, отражение наглядного факта их существования в действительности.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Демонстрация подразделяется на: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речевую (словесное описание)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наглядная (с помощью каких-либо изобразительных средств). </a:t>
            </a:r>
          </a:p>
          <a:p>
            <a:endParaRPr lang="ru-RU" sz="3200" dirty="0" smtClean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7A4E06D-A407-42E3-B2F2-B8AE48C86A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60548" y="4026548"/>
            <a:ext cx="2831452" cy="2831452"/>
          </a:xfrm>
          <a:prstGeom prst="rect">
            <a:avLst/>
          </a:prstGeom>
        </p:spPr>
      </p:pic>
      <p:pic>
        <p:nvPicPr>
          <p:cNvPr id="16" name="Рисунок 15" descr="istockphoto-932396922-612x6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34600" y="2743200"/>
            <a:ext cx="1184903" cy="10668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28600" y="3581400"/>
            <a:ext cx="9525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УПОМИНАНИЕ:                                                            ДЕМОНСТАРЦИЯ:    </a:t>
            </a:r>
          </a:p>
          <a:p>
            <a:pPr lvl="0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«Иванов И.И. – гей»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Иванов И.И. – гей. Он приобщился к </a:t>
            </a:r>
          </a:p>
          <a:p>
            <a:pPr lvl="0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ЛГБТ-сообществу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уже давно и имел                    					      нескольких половых партнеров.</a:t>
            </a:r>
          </a:p>
          <a:p>
            <a:pPr lvl="0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При этом принятие нетрадиционной</a:t>
            </a:r>
          </a:p>
          <a:p>
            <a:pPr lvl="0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сексуальной ориентации происходило не      				 	     сразу…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Не равно 19"/>
          <p:cNvSpPr/>
          <p:nvPr/>
        </p:nvSpPr>
        <p:spPr>
          <a:xfrm>
            <a:off x="3124200" y="3657600"/>
            <a:ext cx="1600200" cy="909144"/>
          </a:xfrm>
          <a:prstGeom prst="mathNotEqua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14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18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19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0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21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33400" y="685800"/>
            <a:ext cx="9296399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РАССМАТРИВАЕМЫЕ ВОПРОСЫ:</a:t>
            </a:r>
            <a:endParaRPr lang="ru-RU" sz="2800" spc="-55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 Pro Black" pitchFamily="34" charset="0"/>
              <a:cs typeface="DIN Pro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5011" y="1676400"/>
            <a:ext cx="11049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Недопущение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распространения информации, дискриминирующей или унижающей человеческое достоинство по национальному признаку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14350" indent="-514350">
              <a:buFont typeface="+mj-lt"/>
              <a:buAutoNum type="arabicPeriod"/>
            </a:pP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требований законодательства российской федерации при распространении материалов и сообщений иностранных агентов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14350" indent="-514350">
              <a:buAutoNum type="arabicPeriod"/>
            </a:pP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Недопущение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пропаганды нетрадиционных сексуальных отношений и (или) предпочтений, педофилии,  смены пола;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Недопущение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случаев публикации в материалах информации о способах, методах изготовления и использования, а также местах приобретения наркотических средств, психотропных веществ и их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прекурсоров.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012330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243889"/>
            <a:ext cx="7620000" cy="1261884"/>
          </a:xfrm>
        </p:spPr>
        <p:txBody>
          <a:bodyPr/>
          <a:lstStyle/>
          <a:p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Распространение информации, демонстрирующей нетрадиционные сексуальные отношения (предпочтения) </a:t>
            </a:r>
            <a:r>
              <a:rPr lang="ru-RU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Примеры нарушений</a:t>
            </a: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47800" y="5456366"/>
            <a:ext cx="3581400" cy="246221"/>
          </a:xfrm>
        </p:spPr>
        <p:txBody>
          <a:bodyPr/>
          <a:lstStyle/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Фильм «Черный лебедь» (2010 год).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125369"/>
            <a:ext cx="5297834" cy="298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3586" y="2125369"/>
            <a:ext cx="5198680" cy="298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207309" y="5410200"/>
            <a:ext cx="49712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Видеоклип исполнительницы LOBODA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SuperSTAR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17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19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330297"/>
            <a:ext cx="7620000" cy="769441"/>
          </a:xfrm>
        </p:spPr>
        <p:txBody>
          <a:bodyPr/>
          <a:lstStyle/>
          <a:p>
            <a:pPr algn="ctr"/>
            <a:r>
              <a:rPr lang="ru-RU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Примеры отсутствия нарушений</a:t>
            </a: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71600"/>
            <a:ext cx="4392488" cy="3417282"/>
          </a:xfrm>
          <a:prstGeom prst="rect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200400"/>
            <a:ext cx="4140460" cy="3312368"/>
          </a:xfrm>
          <a:prstGeom prst="rect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1143000"/>
            <a:ext cx="3888432" cy="2736304"/>
          </a:xfrm>
          <a:prstGeom prst="rect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Группа 9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11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16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9753600" cy="2154436"/>
          </a:xfrm>
        </p:spPr>
        <p:txBody>
          <a:bodyPr/>
          <a:lstStyle/>
          <a:p>
            <a:r>
              <a:rPr lang="ru-RU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Дополнительные требования № 436-ФЗ «О защите детей от информации, причиняющей вред их здоровью и развитию»</a:t>
            </a:r>
            <a:br>
              <a:rPr lang="ru-RU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10243058" cy="861774"/>
          </a:xfrm>
        </p:spPr>
        <p:txBody>
          <a:bodyPr/>
          <a:lstStyle/>
          <a:p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Распространять такую информацию допускается только с 23.00 по 4.00 местного времени. </a:t>
            </a:r>
            <a:endParaRPr lang="ru-RU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6934200" y="3276600"/>
            <a:ext cx="4608513" cy="1728192"/>
          </a:xfrm>
          <a:prstGeom prst="wedgeRoundRectCallout">
            <a:avLst>
              <a:gd name="adj1" fmla="val -74837"/>
              <a:gd name="adj2" fmla="val -965"/>
              <a:gd name="adj3" fmla="val 16667"/>
            </a:avLst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1002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 </a:t>
            </a:r>
            <a:r>
              <a:rPr lang="ru-RU" sz="4000" b="1" dirty="0" smtClean="0"/>
              <a:t>П.П. 1 - 5 ч. 2 ст. 5 </a:t>
            </a:r>
          </a:p>
          <a:p>
            <a:pPr algn="ctr"/>
            <a:r>
              <a:rPr lang="ru-RU" sz="4000" b="1" dirty="0" smtClean="0"/>
              <a:t>436-ФЗ</a:t>
            </a:r>
            <a:endParaRPr lang="ru-RU" sz="3600" b="1" dirty="0"/>
          </a:p>
        </p:txBody>
      </p:sp>
      <p:pic>
        <p:nvPicPr>
          <p:cNvPr id="8" name="Picture 2" descr="НРО КПРФ заявляет о нарушениях при определении нормативов накопления ТКО |  КОМПАС-РФ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876800" y="3124200"/>
            <a:ext cx="1080120" cy="2664296"/>
          </a:xfrm>
          <a:prstGeom prst="flowChartConnector">
            <a:avLst/>
          </a:prstGeom>
          <a:noFill/>
          <a:effectLst>
            <a:softEdge rad="12700"/>
          </a:effectLst>
        </p:spPr>
      </p:pic>
      <p:sp>
        <p:nvSpPr>
          <p:cNvPr id="9" name="TextBox 8"/>
          <p:cNvSpPr txBox="1"/>
          <p:nvPr/>
        </p:nvSpPr>
        <p:spPr>
          <a:xfrm>
            <a:off x="3886200" y="2895600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effectLst>
                  <a:glow rad="139700">
                    <a:schemeClr val="bg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ночное</a:t>
            </a:r>
          </a:p>
          <a:p>
            <a:r>
              <a:rPr lang="ru-RU" sz="2400" b="1" i="1" dirty="0" smtClean="0">
                <a:effectLst>
                  <a:glow rad="139700">
                    <a:schemeClr val="bg1"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время</a:t>
            </a:r>
            <a:endParaRPr lang="ru-RU" sz="2400" b="1" i="1" dirty="0">
              <a:effectLst>
                <a:glow rad="139700">
                  <a:schemeClr val="bg1"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219200" y="3048000"/>
            <a:ext cx="2952328" cy="2912964"/>
            <a:chOff x="4232126" y="2708920"/>
            <a:chExt cx="2952328" cy="2912964"/>
          </a:xfrm>
        </p:grpSpPr>
        <p:grpSp>
          <p:nvGrpSpPr>
            <p:cNvPr id="11" name="Группа 14"/>
            <p:cNvGrpSpPr/>
            <p:nvPr/>
          </p:nvGrpSpPr>
          <p:grpSpPr>
            <a:xfrm>
              <a:off x="4232126" y="2708920"/>
              <a:ext cx="2952328" cy="2912964"/>
              <a:chOff x="1711846" y="2676276"/>
              <a:chExt cx="2952328" cy="2912964"/>
            </a:xfrm>
          </p:grpSpPr>
          <p:sp>
            <p:nvSpPr>
              <p:cNvPr id="18" name="Овал 17"/>
              <p:cNvSpPr/>
              <p:nvPr/>
            </p:nvSpPr>
            <p:spPr>
              <a:xfrm>
                <a:off x="1783854" y="2708920"/>
                <a:ext cx="2880320" cy="28803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9" name="Picture 2" descr="Часы настенные Модель 02 круглые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520" t="3301" r="2981" b="3460"/>
              <a:stretch>
                <a:fillRect/>
              </a:stretch>
            </p:blipFill>
            <p:spPr bwMode="auto">
              <a:xfrm>
                <a:off x="1711846" y="2676276"/>
                <a:ext cx="2952328" cy="2912964"/>
              </a:xfrm>
              <a:prstGeom prst="rect">
                <a:avLst/>
              </a:prstGeom>
              <a:noFill/>
            </p:spPr>
          </p:pic>
        </p:grpSp>
        <p:sp>
          <p:nvSpPr>
            <p:cNvPr id="12" name="Пирог 11"/>
            <p:cNvSpPr/>
            <p:nvPr/>
          </p:nvSpPr>
          <p:spPr>
            <a:xfrm>
              <a:off x="4520158" y="2924944"/>
              <a:ext cx="2448272" cy="2448272"/>
            </a:xfrm>
            <a:prstGeom prst="pie">
              <a:avLst>
                <a:gd name="adj1" fmla="val 14323068"/>
                <a:gd name="adj2" fmla="val 1846305"/>
              </a:avLst>
            </a:prstGeom>
            <a:solidFill>
              <a:srgbClr val="00B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3" name="Пирог 12"/>
            <p:cNvSpPr/>
            <p:nvPr/>
          </p:nvSpPr>
          <p:spPr>
            <a:xfrm>
              <a:off x="4520158" y="2924944"/>
              <a:ext cx="2448272" cy="2448272"/>
            </a:xfrm>
            <a:prstGeom prst="pie">
              <a:avLst>
                <a:gd name="adj1" fmla="val 14292469"/>
                <a:gd name="adj2" fmla="val 1846305"/>
              </a:avLst>
            </a:prstGeom>
            <a:solidFill>
              <a:srgbClr val="00B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Пирог 13"/>
            <p:cNvSpPr/>
            <p:nvPr/>
          </p:nvSpPr>
          <p:spPr>
            <a:xfrm>
              <a:off x="4520158" y="2924944"/>
              <a:ext cx="2448272" cy="2448272"/>
            </a:xfrm>
            <a:prstGeom prst="pie">
              <a:avLst>
                <a:gd name="adj1" fmla="val 14282945"/>
                <a:gd name="adj2" fmla="val 1846305"/>
              </a:avLst>
            </a:prstGeom>
            <a:solidFill>
              <a:srgbClr val="00B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5" name="Пирог 14"/>
            <p:cNvSpPr/>
            <p:nvPr/>
          </p:nvSpPr>
          <p:spPr>
            <a:xfrm>
              <a:off x="4520158" y="2924944"/>
              <a:ext cx="2448272" cy="2448272"/>
            </a:xfrm>
            <a:prstGeom prst="pie">
              <a:avLst>
                <a:gd name="adj1" fmla="val 14328706"/>
                <a:gd name="adj2" fmla="val 1846305"/>
              </a:avLst>
            </a:prstGeom>
            <a:solidFill>
              <a:srgbClr val="00B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6" name="Пирог 15"/>
            <p:cNvSpPr/>
            <p:nvPr/>
          </p:nvSpPr>
          <p:spPr>
            <a:xfrm>
              <a:off x="4520158" y="2924944"/>
              <a:ext cx="2448272" cy="2448272"/>
            </a:xfrm>
            <a:prstGeom prst="pie">
              <a:avLst>
                <a:gd name="adj1" fmla="val 14283344"/>
                <a:gd name="adj2" fmla="val 1846305"/>
              </a:avLst>
            </a:prstGeom>
            <a:solidFill>
              <a:srgbClr val="00B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" name="Пирог 16"/>
            <p:cNvSpPr/>
            <p:nvPr/>
          </p:nvSpPr>
          <p:spPr>
            <a:xfrm>
              <a:off x="4520158" y="2924944"/>
              <a:ext cx="2448272" cy="2448272"/>
            </a:xfrm>
            <a:prstGeom prst="pie">
              <a:avLst>
                <a:gd name="adj1" fmla="val 14311403"/>
                <a:gd name="adj2" fmla="val 1846305"/>
              </a:avLst>
            </a:prstGeom>
            <a:solidFill>
              <a:srgbClr val="00B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20" name="Picture 3" descr="C:\Users\Zykina\Desktop\istockphoto-932396922-612x61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44200" y="2362200"/>
            <a:ext cx="936104" cy="93610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Группа 24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26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28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Административная ответственность за распространение среди несовершеннолетних нетрадиционные сексуальные отношения </a:t>
            </a:r>
            <a:endParaRPr lang="ru-RU" sz="1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3204425" cy="4220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>
                        <a14:foregroundMark x1="38750" y1="28000" x2="38750" y2="28000"/>
                        <a14:foregroundMark x1="44500" y1="33250" x2="44500" y2="33250"/>
                        <a14:foregroundMark x1="48333" y1="37000" x2="48333" y2="37000"/>
                        <a14:foregroundMark x1="79833" y1="62125" x2="79833" y2="62125"/>
                        <a14:foregroundMark x1="38250" y1="56125" x2="38250" y2="56125"/>
                        <a14:foregroundMark x1="44333" y1="41625" x2="44333" y2="41625"/>
                        <a14:foregroundMark x1="41417" y1="32000" x2="41417" y2="32000"/>
                        <a14:foregroundMark x1="43333" y1="34125" x2="43333" y2="34125"/>
                        <a14:foregroundMark x1="40333" y1="27500" x2="40333" y2="27500"/>
                        <a14:backgroundMark x1="24917" y1="47000" x2="24917" y2="47000"/>
                        <a14:backgroundMark x1="69500" y1="47375" x2="69500" y2="47375"/>
                        <a14:backgroundMark x1="71500" y1="38625" x2="71500" y2="38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4600" y="5105400"/>
            <a:ext cx="4648200" cy="2211744"/>
          </a:xfrm>
          <a:prstGeom prst="rect">
            <a:avLst/>
          </a:prstGeom>
        </p:spPr>
      </p:pic>
      <p:graphicFrame>
        <p:nvGraphicFramePr>
          <p:cNvPr id="7" name="Объект 2">
            <a:extLst>
              <a:ext uri="{FF2B5EF4-FFF2-40B4-BE49-F238E27FC236}">
                <a16:creationId xmlns:a16="http://schemas.microsoft.com/office/drawing/2014/main" xmlns="" id="{DD79CDFF-E9CB-D601-4649-23BB7F8A78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66563975"/>
              </p:ext>
            </p:extLst>
          </p:nvPr>
        </p:nvGraphicFramePr>
        <p:xfrm>
          <a:off x="5105400" y="1295400"/>
          <a:ext cx="6200775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828800"/>
            <a:ext cx="628300" cy="380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971800"/>
            <a:ext cx="628300" cy="30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724400"/>
            <a:ext cx="628300" cy="30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886200"/>
            <a:ext cx="628300" cy="30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17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19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361179"/>
            <a:ext cx="12192000" cy="2496821"/>
            <a:chOff x="0" y="4361686"/>
            <a:chExt cx="12192000" cy="2496821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361686"/>
              <a:ext cx="12191999" cy="24871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361687"/>
              <a:ext cx="12192000" cy="2496820"/>
            </a:xfrm>
            <a:custGeom>
              <a:avLst/>
              <a:gdLst/>
              <a:ahLst/>
              <a:cxnLst/>
              <a:rect l="l" t="t" r="r" b="b"/>
              <a:pathLst>
                <a:path w="12192000" h="2496820">
                  <a:moveTo>
                    <a:pt x="12192000" y="0"/>
                  </a:moveTo>
                  <a:lnTo>
                    <a:pt x="0" y="0"/>
                  </a:lnTo>
                  <a:lnTo>
                    <a:pt x="0" y="2496312"/>
                  </a:lnTo>
                  <a:lnTo>
                    <a:pt x="12192000" y="249631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2D5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71600" y="2159093"/>
            <a:ext cx="9753600" cy="241604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СОБЛЮДЕНИЕ ТРЕБОВАНИЙ ЗАКОНОДАТЕЛЬСТВА РОССИЙСКОЙ ФЕДЕРАЦИИ ПРИ РАСПРОСТРАНЕНИИ МАТЕРИАЛОВ И СООБЩЕНИЙ ИНОСТРАННЫХ АГЕНТОВ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pc="-55" dirty="0">
              <a:latin typeface="DIN Pro Black" pitchFamily="34" charset="0"/>
              <a:cs typeface="DIN Pro Black" pitchFamily="34" charset="0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86577" y="583278"/>
            <a:ext cx="1420367" cy="157581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2029947" y="6542633"/>
            <a:ext cx="838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15" dirty="0">
                <a:solidFill>
                  <a:srgbClr val="8D8D8D"/>
                </a:solidFill>
                <a:latin typeface="DIN Pro Bold" pitchFamily="34" charset="0"/>
                <a:cs typeface="DIN Pro Bold" pitchFamily="34" charset="0"/>
              </a:rPr>
              <a:t>1</a:t>
            </a:r>
            <a:endParaRPr sz="1200">
              <a:latin typeface="DIN Pro Bold" pitchFamily="34" charset="0"/>
              <a:cs typeface="DIN Pro Bold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15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17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8"/>
          <p:cNvSpPr txBox="1">
            <a:spLocks/>
          </p:cNvSpPr>
          <p:nvPr/>
        </p:nvSpPr>
        <p:spPr>
          <a:xfrm>
            <a:off x="381000" y="5605269"/>
            <a:ext cx="11429999" cy="3847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2200" b="1" i="0">
                <a:solidFill>
                  <a:srgbClr val="005290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 algn="just">
              <a:spcBef>
                <a:spcPts val="120"/>
              </a:spcBef>
            </a:pPr>
            <a:r>
              <a:rPr lang="ru-RU" altLang="ru-RU" sz="2400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Докладчик: </a:t>
            </a:r>
            <a:r>
              <a:rPr lang="ru-RU" altLang="ru-RU" sz="2400" kern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altLang="ru-RU" sz="2400" kern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.о</a:t>
            </a:r>
            <a:r>
              <a:rPr lang="ru-RU" altLang="ru-RU" sz="2400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начальника ОКНСМК 			  Н.О. Лебедушко</a:t>
            </a:r>
            <a:endParaRPr lang="ru-RU" sz="2400" kern="0" spc="-55" dirty="0">
              <a:solidFill>
                <a:schemeClr val="bg1"/>
              </a:solidFill>
              <a:latin typeface="DIN Pro Black" pitchFamily="34" charset="0"/>
              <a:cs typeface="DIN Pro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709896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68151280"/>
              </p:ext>
            </p:extLst>
          </p:nvPr>
        </p:nvGraphicFramePr>
        <p:xfrm>
          <a:off x="4419600" y="1371600"/>
          <a:ext cx="7619999" cy="4721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533400" y="1391434"/>
            <a:ext cx="4267200" cy="216982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ru-RU" sz="27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Количество нарушений редакциями СМИ </a:t>
            </a:r>
            <a: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порядка распространения материалов и сообщений иностранных агентов</a:t>
            </a:r>
            <a:endParaRPr lang="ru-RU" sz="2700" b="1" dirty="0">
              <a:solidFill>
                <a:srgbClr val="FF0000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9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13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401235662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64292" y="1295400"/>
            <a:ext cx="11125200" cy="1276529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400" y="2721233"/>
            <a:ext cx="11125200" cy="1852493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17142" y="4724400"/>
            <a:ext cx="11125200" cy="805715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64293" y="1371600"/>
            <a:ext cx="110950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45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иностранных агентах и произведенные ими материалы,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распространяемые в средствах массовой информации и в сообщениях и материалах средств массовой информации в информационно-телекоммуникационных сетях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сопровождаться обязательным указанием на статус иностранного агента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3400" y="4804091"/>
            <a:ext cx="11115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45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этой нормы распространяется также на материалы и сообщения средств массовой информации, в том числе размещаемые </a:t>
            </a:r>
            <a:r>
              <a:rPr lang="ru-RU" altLang="ru-RU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социальных сетях и других площадках в интернете</a:t>
            </a:r>
            <a:r>
              <a:rPr lang="ru-RU" altLang="ru-RU" u="sng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74423" y="2819400"/>
            <a:ext cx="111166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45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указания и место его размещения </a:t>
            </a:r>
            <a:r>
              <a:rPr lang="ru-RU" altLang="ru-RU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определяются самостоятельно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редакцией средства массовой информации. 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21845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Зарегистрированные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массовой информации при распространении информации об иностранных агентах и произведенных  ими материалов могут использовать форму указания, утвержденную Постановлением Правительства РФ от 22.11.2022 № 2108, либо произвольную форму такого указания, не противоречащую ч. 9 ст. 4 Закона о СМИ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7142" y="5638800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такой маркировки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информирование российских граждан об источнике получения информации, которое дает им возможность объективно рассматривать получаемую информацию и формировать собственные суждения, а также оценку относительно неё.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15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17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383132704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355343" y="1371600"/>
            <a:ext cx="944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учета иностранных агентов Министерством юстиции Российской Федерации ведется Реестр иностранных агентов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lc="http://schemas.openxmlformats.org/drawingml/2006/lockedCanvas" xmlns="" xmlns:a16="http://schemas.microsoft.com/office/drawing/2014/main" id="{B1FE1805-C254-C48B-B733-15870B3D5828}"/>
              </a:ext>
            </a:extLst>
          </p:cNvPr>
          <p:cNvSpPr/>
          <p:nvPr/>
        </p:nvSpPr>
        <p:spPr>
          <a:xfrm>
            <a:off x="7803204" y="2286000"/>
            <a:ext cx="4126961" cy="241604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иностранных агентов, 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 на официальном сайте </a:t>
            </a:r>
            <a:r>
              <a:rPr lang="ru-RU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</a:t>
            </a:r>
            <a:r>
              <a:rPr lang="ru-RU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Юстиции Российской Федерации</a:t>
            </a:r>
          </a:p>
          <a:p>
            <a:pPr algn="ctr"/>
            <a:endParaRPr lang="ru-RU" sz="1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minjust.gov.ru/ru/activity/directions/9</a:t>
            </a:r>
            <a:r>
              <a:rPr lang="ru-RU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2286000"/>
            <a:ext cx="7222026" cy="3911931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15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17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222543740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09600" y="1219200"/>
            <a:ext cx="1104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маркировки СМИ сообщений и материалов иностранных агентов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508C711A-F5C0-4E1F-9A83-7F92725A2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0800" y="1905000"/>
            <a:ext cx="5410668" cy="3043501"/>
          </a:xfrm>
          <a:prstGeom prst="rect">
            <a:avLst/>
          </a:prstGeom>
        </p:spPr>
      </p:pic>
      <p:pic>
        <p:nvPicPr>
          <p:cNvPr id="11" name="Объект 9">
            <a:extLst>
              <a:ext uri="{FF2B5EF4-FFF2-40B4-BE49-F238E27FC236}">
                <a16:creationId xmlns:a16="http://schemas.microsoft.com/office/drawing/2014/main" xmlns="" id="{508C711A-F5C0-4E1F-9A83-7F92725A2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1905000"/>
            <a:ext cx="5410668" cy="3043501"/>
          </a:xfrm>
          <a:prstGeom prst="rect">
            <a:avLst/>
          </a:prstGeom>
        </p:spPr>
      </p:pic>
      <p:sp>
        <p:nvSpPr>
          <p:cNvPr id="14" name="Скругленная прямоугольная выноска 13"/>
          <p:cNvSpPr/>
          <p:nvPr/>
        </p:nvSpPr>
        <p:spPr>
          <a:xfrm>
            <a:off x="609600" y="1676400"/>
            <a:ext cx="2971800" cy="1992868"/>
          </a:xfrm>
          <a:prstGeom prst="wedgeRoundRectCallout">
            <a:avLst>
              <a:gd name="adj1" fmla="val 44306"/>
              <a:gd name="adj2" fmla="val 5908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705809"/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«…Московским </a:t>
            </a:r>
            <a:r>
              <a:rPr lang="ru-RU" sz="1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комьюнити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-центром для </a:t>
            </a:r>
            <a:r>
              <a:rPr lang="ru-RU" sz="14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ЛГБТ+инициатив</a:t>
            </a: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(информация) произведены, распространены и (или) направлены иностранным агентом либо касаются деятельности такого агента)</a:t>
            </a:r>
            <a:endParaRPr lang="ru-RU" sz="1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705809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предоставлена статистика…»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6400800" y="1676400"/>
            <a:ext cx="2971800" cy="1992868"/>
          </a:xfrm>
          <a:prstGeom prst="wedgeRoundRectCallout">
            <a:avLst>
              <a:gd name="adj1" fmla="val 44306"/>
              <a:gd name="adj2" fmla="val 5908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705809"/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«…Московским </a:t>
            </a:r>
            <a:r>
              <a:rPr lang="ru-RU" sz="1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комьюнити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-центром для </a:t>
            </a:r>
            <a:r>
              <a:rPr lang="ru-RU" sz="1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ЛГБТ+инициатив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предоставлена 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статистика…»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Галочка картинки, стоковые фото Галочка | Depositphotos">
            <a:extLst>
              <a:ext uri="{FF2B5EF4-FFF2-40B4-BE49-F238E27FC236}">
                <a16:creationId xmlns="" xmlns:a16="http://schemas.microsoft.com/office/drawing/2014/main" id="{EF19CA9F-B65F-4CA6-8AE2-15EC3E11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5138" y="5019306"/>
            <a:ext cx="1239592" cy="123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Alexander Ivanov (ivanovalexander59) — профиль | Pinterest">
            <a:extLst>
              <a:ext uri="{FF2B5EF4-FFF2-40B4-BE49-F238E27FC236}">
                <a16:creationId xmlns="" xmlns:a16="http://schemas.microsoft.com/office/drawing/2014/main" id="{6F67E7A9-98E7-4B40-A2F4-DA10F3535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39483" y="5149025"/>
            <a:ext cx="1133302" cy="98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18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20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115883057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514600" y="609600"/>
            <a:ext cx="6324600" cy="430887"/>
          </a:xfrm>
        </p:spPr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Административная ответственность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730" y="1491759"/>
            <a:ext cx="3204425" cy="4220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0800000" flipV="1">
            <a:off x="3733799" y="1617821"/>
            <a:ext cx="78125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Часть 2.1 статьи 13.15 КоАП РФ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распространение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в средствах массовой информации и в сообщениях и материалах средств массовой информации в информационно-телекоммуникационных сетях информации об иностранных агентах (за исключением информации, размещаемой в единых государственных реестрах и государственных информационных системах, предусмотренных законодательством Российской Федерации) либо производимых ими материалов без указания на статус иностранного агента влечет наложение административного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штрафа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16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810001" y="3495259"/>
            <a:ext cx="7620000" cy="1075730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86200" y="357145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граждан в размере от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500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должностных лиц от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4 000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5 000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юридических лиц в размере от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рублей 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19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21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103021284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361179"/>
            <a:ext cx="12192000" cy="2496821"/>
            <a:chOff x="0" y="4361686"/>
            <a:chExt cx="12192000" cy="2496821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361686"/>
              <a:ext cx="12191999" cy="24871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361687"/>
              <a:ext cx="12192000" cy="2496820"/>
            </a:xfrm>
            <a:custGeom>
              <a:avLst/>
              <a:gdLst/>
              <a:ahLst/>
              <a:cxnLst/>
              <a:rect l="l" t="t" r="r" b="b"/>
              <a:pathLst>
                <a:path w="12192000" h="2496820">
                  <a:moveTo>
                    <a:pt x="12192000" y="0"/>
                  </a:moveTo>
                  <a:lnTo>
                    <a:pt x="0" y="0"/>
                  </a:lnTo>
                  <a:lnTo>
                    <a:pt x="0" y="2496312"/>
                  </a:lnTo>
                  <a:lnTo>
                    <a:pt x="12192000" y="249631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2D5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448561" y="2286000"/>
            <a:ext cx="9296399" cy="21698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НЕДОПУЩЕНИЕ РАСПРОСТРАНЕНИЯ ИНФОРМАЦИИ, ДИСКРИМИНИРУЮЩЕЙ ИЛИ УНИЖАЮЩЕЙ ЧЕЛОВЕЧЕСКОЕ ДОСТОИНСТВО ПО НАЦИОНАЛЬНОМУ ПРИЗНАКУ</a:t>
            </a:r>
            <a:b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spc="-55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 Pro Black" pitchFamily="34" charset="0"/>
              <a:cs typeface="DIN Pro Black" pitchFamily="34" charset="0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83022" y="588263"/>
            <a:ext cx="1420367" cy="157581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2029947" y="6542633"/>
            <a:ext cx="838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15" dirty="0">
                <a:solidFill>
                  <a:srgbClr val="8D8D8D"/>
                </a:solidFill>
                <a:latin typeface="DIN Pro Bold" pitchFamily="34" charset="0"/>
                <a:cs typeface="DIN Pro Bold" pitchFamily="34" charset="0"/>
              </a:rPr>
              <a:t>1</a:t>
            </a:r>
            <a:endParaRPr sz="1200" dirty="0">
              <a:latin typeface="DIN Pro Bold" pitchFamily="34" charset="0"/>
              <a:cs typeface="DIN Pro Bold" pitchFamily="34" charset="0"/>
            </a:endParaRPr>
          </a:p>
        </p:txBody>
      </p:sp>
      <p:sp>
        <p:nvSpPr>
          <p:cNvPr id="19" name="object 6"/>
          <p:cNvSpPr txBox="1"/>
          <p:nvPr/>
        </p:nvSpPr>
        <p:spPr>
          <a:xfrm>
            <a:off x="2057400" y="45308"/>
            <a:ext cx="8991600" cy="1693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ru-RU" sz="750" dirty="0" smtClean="0">
                <a:solidFill>
                  <a:srgbClr val="FFFFFF"/>
                </a:solidFill>
                <a:latin typeface="DIN Pro Bold" pitchFamily="34" charset="0"/>
                <a:cs typeface="DIN Pro Bold" pitchFamily="34" charset="0"/>
              </a:rPr>
              <a:t>УПРАВЛЕНИЕ ФЕДЕРАЛЬНОЙ СЛУЖБЫ ПО НАДЗОРУ В СФЕРЕ СВЯЗИ, ИНФОРМАЦИОННЫХ ТЕХНОЛОГИЙ И МАССОВЫХ КОММУНИКАЦИЙ </a:t>
            </a:r>
            <a:br>
              <a:rPr lang="ru-RU" sz="750" dirty="0" smtClean="0">
                <a:solidFill>
                  <a:srgbClr val="FFFFFF"/>
                </a:solidFill>
                <a:latin typeface="DIN Pro Bold" pitchFamily="34" charset="0"/>
                <a:cs typeface="DIN Pro Bold" pitchFamily="34" charset="0"/>
              </a:rPr>
            </a:br>
            <a:r>
              <a:rPr lang="ru-RU" sz="750" dirty="0" smtClean="0">
                <a:solidFill>
                  <a:srgbClr val="FFFFFF"/>
                </a:solidFill>
                <a:latin typeface="DIN Pro Bold" pitchFamily="34" charset="0"/>
                <a:cs typeface="DIN Pro Bold" pitchFamily="34" charset="0"/>
              </a:rPr>
              <a:t>ПО ХАБАРОВСКОМУ КРАЮ, САХАЛИНСКОЙ ОБЛАСТИ И ЕВРЕЙСКОЙ АВТОНОМНОЙ ОБЛАСТИ</a:t>
            </a:r>
            <a:endParaRPr sz="750" dirty="0">
              <a:latin typeface="DIN Pro Bold" pitchFamily="34" charset="0"/>
              <a:cs typeface="DIN Pro Bold" pitchFamily="34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29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0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31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3" name="object 8"/>
          <p:cNvSpPr txBox="1">
            <a:spLocks/>
          </p:cNvSpPr>
          <p:nvPr/>
        </p:nvSpPr>
        <p:spPr>
          <a:xfrm>
            <a:off x="381000" y="5605269"/>
            <a:ext cx="11429999" cy="3847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2200" b="1" i="0">
                <a:solidFill>
                  <a:srgbClr val="005290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 algn="just">
              <a:spcBef>
                <a:spcPts val="120"/>
              </a:spcBef>
            </a:pPr>
            <a:r>
              <a:rPr lang="ru-RU" altLang="ru-RU" sz="2400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Докладчик: Заместитель </a:t>
            </a:r>
            <a:r>
              <a:rPr lang="ru-RU" altLang="ru-RU" sz="2400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руководителя		</a:t>
            </a:r>
            <a:r>
              <a:rPr lang="ru-RU" altLang="ru-RU" sz="2400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ru-RU" sz="2400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О.В. Ляшенко</a:t>
            </a:r>
            <a:endParaRPr lang="ru-RU" sz="2400" kern="0" spc="-55" dirty="0">
              <a:solidFill>
                <a:schemeClr val="bg1"/>
              </a:solidFill>
              <a:latin typeface="DIN Pro Black" pitchFamily="34" charset="0"/>
              <a:cs typeface="DIN Pro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864105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361686"/>
            <a:ext cx="12192000" cy="2496821"/>
            <a:chOff x="0" y="4361686"/>
            <a:chExt cx="12192000" cy="2496821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361686"/>
              <a:ext cx="12191999" cy="24871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361687"/>
              <a:ext cx="12192000" cy="2496820"/>
            </a:xfrm>
            <a:custGeom>
              <a:avLst/>
              <a:gdLst/>
              <a:ahLst/>
              <a:cxnLst/>
              <a:rect l="l" t="t" r="r" b="b"/>
              <a:pathLst>
                <a:path w="12192000" h="2496820">
                  <a:moveTo>
                    <a:pt x="12192000" y="0"/>
                  </a:moveTo>
                  <a:lnTo>
                    <a:pt x="0" y="0"/>
                  </a:lnTo>
                  <a:lnTo>
                    <a:pt x="0" y="2496312"/>
                  </a:lnTo>
                  <a:lnTo>
                    <a:pt x="12192000" y="249631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2D5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41043" y="2191862"/>
            <a:ext cx="9677400" cy="186204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ru-RU" alt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НЕДОПУЩЕНИЕ СЛУЧАЕВ ПУБЛИКАЦИИ В МАТЕРИАЛАХ ИНФОРМАЦИИ О СПОСОБАХ, МЕТОДАХ ИЗГОТОВЛЕНИЯ И ИСПОЛЬЗОВАНИЯ, А ТАКЖЕ МЕСТАХ ПРИОБРЕТЕНИЯ НАРКОТИЧЕСКИХ СРЕДСТВ, ПСИХОТРОПНЫХ ВЕЩЕСТВ И ИХ ПРЕКУРСОРОВ</a:t>
            </a:r>
            <a:endParaRPr lang="ru-RU" sz="2400" spc="-5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 Pro Black" pitchFamily="34" charset="0"/>
              <a:cs typeface="DIN Pro Black" pitchFamily="34" charset="0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83022" y="588263"/>
            <a:ext cx="1420367" cy="157581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2029947" y="6542633"/>
            <a:ext cx="838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15" dirty="0">
                <a:solidFill>
                  <a:srgbClr val="8D8D8D"/>
                </a:solidFill>
                <a:latin typeface="DIN Pro Bold" pitchFamily="34" charset="0"/>
                <a:cs typeface="DIN Pro Bold" pitchFamily="34" charset="0"/>
              </a:rPr>
              <a:t>1</a:t>
            </a:r>
            <a:endParaRPr sz="1200">
              <a:latin typeface="DIN Pro Bold" pitchFamily="34" charset="0"/>
              <a:cs typeface="DIN Pro Bold" pitchFamily="34" charset="0"/>
            </a:endParaRPr>
          </a:p>
        </p:txBody>
      </p:sp>
      <p:sp>
        <p:nvSpPr>
          <p:cNvPr id="13" name="object 8"/>
          <p:cNvSpPr txBox="1">
            <a:spLocks/>
          </p:cNvSpPr>
          <p:nvPr/>
        </p:nvSpPr>
        <p:spPr>
          <a:xfrm>
            <a:off x="381000" y="5605269"/>
            <a:ext cx="11429999" cy="3847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2200" b="1" i="0">
                <a:solidFill>
                  <a:srgbClr val="005290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 algn="just">
              <a:spcBef>
                <a:spcPts val="120"/>
              </a:spcBef>
            </a:pPr>
            <a:r>
              <a:rPr lang="ru-RU" altLang="ru-RU" sz="2400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Докладчик: ведущий специалист-эксперт ОКНСМК</a:t>
            </a:r>
            <a:r>
              <a:rPr lang="ru-RU" altLang="ru-RU" sz="2400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А.Н. Гаврилова</a:t>
            </a:r>
            <a:endParaRPr lang="ru-RU" sz="2400" kern="0" spc="-55" dirty="0">
              <a:solidFill>
                <a:schemeClr val="bg1"/>
              </a:solidFill>
              <a:latin typeface="DIN Pro Black" pitchFamily="34" charset="0"/>
              <a:cs typeface="DIN Pro Black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16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18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90361185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9383" y="612139"/>
            <a:ext cx="6732017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</a:t>
            </a:r>
            <a:endParaRPr lang="ru-RU" sz="2800" spc="-3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 Pro Black" pitchFamily="34" charset="0"/>
              <a:cs typeface="DIN Pro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" y="1295400"/>
            <a:ext cx="11506200" cy="5334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04800" y="1333500"/>
            <a:ext cx="115062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НАРКОТИЧЕСКИЕ ВЕЩЕСТВА</a:t>
            </a:r>
            <a:r>
              <a:rPr lang="ru-RU" alt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вещества синтетического или естественного происхождения, препараты, включенные в Перечень наркотических средств, психотропных веществ и их прекурсоров, подлежащих контролю в Российской Федерации, в соответствии с законодательством Российской Федерации, международными договорами Российской Федерации, в том числе Единой конвенцией о наркотических средствах 1961 года</a:t>
            </a:r>
          </a:p>
          <a:p>
            <a:pPr algn="just"/>
            <a:endParaRPr lang="ru-RU" altLang="ru-RU" sz="1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1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ПСИХОТРОПНЫЕ ВЕЩЕСТВА</a:t>
            </a:r>
            <a:r>
              <a:rPr lang="ru-RU" altLang="ru-RU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вещества синтетического или естественного происхождения, препараты, природные материалы, включенные в Перечень наркотических средств, психотропных веществ и их прекурсоров, подлежащих контролю в Российской Федерации, в соответствии с законодательством Российской Федерации, международными договорами Российской Федерации, в том числе Конвенцией о психотропных веществах 1971 года</a:t>
            </a:r>
          </a:p>
          <a:p>
            <a:pPr algn="just"/>
            <a:endParaRPr lang="ru-RU" altLang="ru-RU" sz="1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1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ПРЕКУРСОРЫ</a:t>
            </a:r>
            <a:r>
              <a:rPr lang="ru-RU" alt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наркотических средств и психотропных веществ (далее - </a:t>
            </a:r>
            <a:r>
              <a:rPr lang="ru-RU" altLang="ru-RU" sz="1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прекурсоры</a:t>
            </a:r>
            <a:r>
              <a:rPr lang="ru-RU" altLang="ru-RU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 вещества, часто используемые при производстве, изготовлении, переработке наркотических средств и психотропных веществ, включенные в Перечень наркотических средств, психотропных веществ и их прекурсоров, подлежащих контролю в Российской Федерации, в соответствии с законодательством Российской Федерации, международными договорами Российской Федерации, в том числе Конвенцией Организации Объединенных Наций о борьбе против незаконного оборота наркотических средств и психотропных веществ 1988 года</a:t>
            </a:r>
          </a:p>
          <a:p>
            <a:pPr algn="just"/>
            <a:endParaRPr lang="ru-RU" altLang="ru-RU" sz="1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1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АНАЛОГИ</a:t>
            </a:r>
            <a:r>
              <a:rPr lang="ru-RU" alt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наркотических средств и психотропных веществ - запрещенные для оборота в Российской Федерации вещества синтетического или естественного происхождения, не включенные в Перечень наркотических средств, психотропных веществ и их прекурсоров, подлежащих контролю в Российской Федерации, химическая структура и свойства которых сходны с химической структурой и со свойствами наркотических средств и психотропных веществ, </a:t>
            </a:r>
            <a:r>
              <a:rPr lang="ru-RU" altLang="ru-RU" sz="1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психоактивное</a:t>
            </a:r>
            <a:r>
              <a:rPr lang="ru-RU" altLang="ru-RU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действие которых они воспроизводят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6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8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428288874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09600" y="609600"/>
            <a:ext cx="6400800" cy="430887"/>
          </a:xfrm>
        </p:spPr>
        <p:txBody>
          <a:bodyPr/>
          <a:lstStyle/>
          <a:p>
            <a:pPr eaLnBrk="0" hangingPunct="0"/>
            <a:r>
              <a:rPr lang="ru-RU" alt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СТ. 4 ЗАКОНА О СМИ</a:t>
            </a:r>
            <a:endParaRPr lang="ru-RU" alt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4"/>
          </p:nvPr>
        </p:nvSpPr>
        <p:spPr>
          <a:xfrm>
            <a:off x="1057275" y="1295400"/>
            <a:ext cx="7248525" cy="1107996"/>
          </a:xfrm>
        </p:spPr>
        <p:txBody>
          <a:bodyPr/>
          <a:lstStyle/>
          <a:p>
            <a:pPr algn="ctr"/>
            <a:r>
              <a:rPr lang="ru-RU" alt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Запрещается</a:t>
            </a: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распространение в СМИ, а также информационно-коммуникационных сетях сведений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57275" y="2746875"/>
            <a:ext cx="7200000" cy="72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способах и методах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разработки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7749" y="3657600"/>
            <a:ext cx="7200000" cy="72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способах изготовления и использования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57275" y="4636725"/>
            <a:ext cx="7200000" cy="72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местах приобретения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57275" y="5638800"/>
            <a:ext cx="7200000" cy="72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Пропаганда наркотических средств</a:t>
            </a:r>
          </a:p>
        </p:txBody>
      </p:sp>
      <p:pic>
        <p:nvPicPr>
          <p:cNvPr id="1026" name="Picture 2" descr="F:\97567380_xl-1536x15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106612"/>
            <a:ext cx="3635375" cy="363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12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14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276295103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09600" y="304800"/>
            <a:ext cx="10210800" cy="861774"/>
          </a:xfrm>
        </p:spPr>
        <p:txBody>
          <a:bodyPr/>
          <a:lstStyle/>
          <a:p>
            <a:pPr eaLnBrk="0" hangingPunct="0">
              <a:defRPr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ОСНОВНЫХ ОШИБОК СМИ, </a:t>
            </a:r>
            <a:b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ПРИВОДЯЩИЕ К НАРУШЕНИЯМ ЗАКОНОДАТЕЛЬСТВА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38225" y="1524000"/>
            <a:ext cx="7200000" cy="43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Раскрытие сведений о лекарственных средствах, использование которых может вызвать наркотический эффект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648200" y="2245125"/>
            <a:ext cx="7200000" cy="43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Раскрытие способов, методов разработки, изготовления </a:t>
            </a:r>
            <a:b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использования наркотических средств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638225" y="2971800"/>
            <a:ext cx="7200000" cy="43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Высказывания, являющиеся пропагандой преимуществ использования отдельных наркотических средств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648200" y="3715050"/>
            <a:ext cx="7200000" cy="43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Преуменьшение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вреда от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потребления наркотиков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57275" y="4419600"/>
            <a:ext cx="7200000" cy="43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Фиксация позитивного эффекта от потребления наркотиков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638225" y="5130900"/>
            <a:ext cx="7200000" cy="43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Сообщения о потребителях наркотиков, добившихся славы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666800" y="5867400"/>
            <a:ext cx="7200000" cy="43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Раскрытие мест изготовления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приобретения наркотических средств</a:t>
            </a:r>
          </a:p>
        </p:txBody>
      </p:sp>
      <p:pic>
        <p:nvPicPr>
          <p:cNvPr id="2050" name="Picture 2" descr="F:\штраф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51600"/>
            <a:ext cx="4267200" cy="28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19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21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325295723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65307" y="609600"/>
            <a:ext cx="10243058" cy="430887"/>
          </a:xfrm>
        </p:spPr>
        <p:txBody>
          <a:bodyPr/>
          <a:lstStyle/>
          <a:p>
            <a:pPr algn="l"/>
            <a:r>
              <a:rPr lang="ru-RU" alt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НАРУШЕНИЙ В СМИ</a:t>
            </a:r>
            <a:endParaRPr lang="ru-RU" alt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66800" y="1219200"/>
            <a:ext cx="9240072" cy="5197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2439222" y="5562600"/>
            <a:ext cx="7848600" cy="990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066800" y="1219200"/>
            <a:ext cx="9240072" cy="519754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1066800" y="1219200"/>
            <a:ext cx="9221022" cy="519754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8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10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12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86209634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47750" y="1219201"/>
            <a:ext cx="9240072" cy="51975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65307" y="609600"/>
            <a:ext cx="10243058" cy="430887"/>
          </a:xfrm>
        </p:spPr>
        <p:txBody>
          <a:bodyPr/>
          <a:lstStyle/>
          <a:p>
            <a:pPr algn="l"/>
            <a:r>
              <a:rPr lang="ru-RU" alt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НАРУШЕНИЙ В СМИ</a:t>
            </a:r>
            <a:endParaRPr lang="ru-RU" alt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439222" y="5562600"/>
            <a:ext cx="7848600" cy="990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066800" y="1219200"/>
            <a:ext cx="9240072" cy="519754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1066800" y="1219200"/>
            <a:ext cx="9221022" cy="519754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11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13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228236705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3400" y="609600"/>
            <a:ext cx="10243058" cy="430887"/>
          </a:xfrm>
        </p:spPr>
        <p:txBody>
          <a:bodyPr/>
          <a:lstStyle/>
          <a:p>
            <a:pPr algn="l"/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НАРУШЕНИЙ В СМИ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Группа 25"/>
          <p:cNvGrpSpPr>
            <a:grpSpLocks/>
          </p:cNvGrpSpPr>
          <p:nvPr/>
        </p:nvGrpSpPr>
        <p:grpSpPr bwMode="auto">
          <a:xfrm>
            <a:off x="6096000" y="1981200"/>
            <a:ext cx="5715000" cy="3581400"/>
            <a:chOff x="5486400" y="1147483"/>
            <a:chExt cx="3128682" cy="2321858"/>
          </a:xfrm>
        </p:grpSpPr>
        <p:pic>
          <p:nvPicPr>
            <p:cNvPr id="11" name="Picture 4" descr="Z:\ОБМЕННИК\pronina\11111\i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06105" y="1147483"/>
              <a:ext cx="3104088" cy="232185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5512321" y="1156477"/>
              <a:ext cx="3094985" cy="230387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86400" y="1174464"/>
              <a:ext cx="3128682" cy="22948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1966498"/>
            <a:ext cx="5538568" cy="35961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81000" y="1966498"/>
            <a:ext cx="5538568" cy="35961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381000" y="1966498"/>
            <a:ext cx="5538568" cy="35961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17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19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74152781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839200" cy="861774"/>
          </a:xfrm>
        </p:spPr>
        <p:txBody>
          <a:bodyPr/>
          <a:lstStyle/>
          <a:p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АДМИНИСТРАТИВНАЯ ОТВЕТСТВЕННОСТЬ 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65898" y="1295400"/>
            <a:ext cx="2213825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3400" y="1298275"/>
            <a:ext cx="8915400" cy="26641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1 статьи 6.13 КоАП РФ </a:t>
            </a:r>
            <a:r>
              <a:rPr lang="ru-RU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(Пропаганда </a:t>
            </a: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либо незаконная </a:t>
            </a:r>
            <a:r>
              <a:rPr lang="ru-RU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реклама)</a:t>
            </a:r>
            <a:endParaRPr lang="ru-RU" alt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ГРАЖДАН - </a:t>
            </a: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4 000 до 5 000 </a:t>
            </a: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с конфискацией рекламной продукции и оборудования, использованного для ее изготовления; </a:t>
            </a:r>
          </a:p>
          <a:p>
            <a:pPr lvl="0" algn="just"/>
            <a:r>
              <a:rPr lang="ru-RU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ДОЛЖНОСТНЫХ ЛИЦ - </a:t>
            </a: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40 000 до 50 000 </a:t>
            </a: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рублей; </a:t>
            </a:r>
          </a:p>
          <a:p>
            <a:pPr lvl="0" algn="just"/>
            <a:r>
              <a:rPr lang="ru-RU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ЛИЦ, ОСУЩЕСТВЛЯЮЩИХ ПД БЕЗ ОБРАЗОВАНИЯ ЮЛ - </a:t>
            </a: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40 000 до 50 000</a:t>
            </a: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рублей с конфискацией рекламной продукции и оборудования, использованного для ее изготовления либо административное приостановление деятельности на срок до 90 суток с конфискацией рекламной продукции и оборудования, использованного для ее изготовления; </a:t>
            </a:r>
          </a:p>
          <a:p>
            <a:pPr lvl="0" algn="just"/>
            <a:r>
              <a:rPr lang="ru-RU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ЮРИДИЧЕСКИХ ЛИЦ - </a:t>
            </a: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800 000 до 1 000 000 </a:t>
            </a: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с конфискацией рекламной продукции и оборудования, использованного для ее изготовления либо административное приостановление деятельности на срок до девяноста суток с конфискацией рекламной продукции и оборудования, использованного для ее изготовления.</a:t>
            </a:r>
          </a:p>
        </p:txBody>
      </p:sp>
      <p:pic>
        <p:nvPicPr>
          <p:cNvPr id="5122" name="Picture 2" descr="F:\scale_1200-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5" y="4367820"/>
            <a:ext cx="1974850" cy="162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133600" y="4206117"/>
            <a:ext cx="8915400" cy="22708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1.1  статьи 6.13 КоАП РФ </a:t>
            </a: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(Пропаганда либо незаконная реклама с использованием информационно-телекоммуникационной сети </a:t>
            </a:r>
            <a:r>
              <a:rPr lang="ru-RU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«Интернет»)</a:t>
            </a:r>
            <a:endParaRPr lang="ru-RU" altLang="ru-RU" sz="1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ГРАЖДАН - </a:t>
            </a: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5 000 до 30 000 </a:t>
            </a: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рублей; </a:t>
            </a:r>
          </a:p>
          <a:p>
            <a:pPr lvl="0" algn="just"/>
            <a:r>
              <a:rPr lang="ru-RU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ДОЛЖНОСТНЫХ ЛИЦ - </a:t>
            </a: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50 000 до 100 000 </a:t>
            </a: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рублей; </a:t>
            </a:r>
          </a:p>
          <a:p>
            <a:pPr lvl="0" algn="just"/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ЛИЦ, ОСУЩЕСТВЛЯЮЩИХ ПД БЕЗ ОБРАЗОВАНИЯ ЮЛ </a:t>
            </a:r>
            <a:r>
              <a:rPr lang="ru-RU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50 000 тысяч до 100 000 </a:t>
            </a: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либо административное приостановление деятельности на срок до девяноста суток; </a:t>
            </a:r>
          </a:p>
          <a:p>
            <a:pPr lvl="0" algn="just"/>
            <a:r>
              <a:rPr lang="ru-RU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ЮРИДИЧЕСКИХ ЛИЦ - </a:t>
            </a: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1 000 000 до 1 500 000 </a:t>
            </a: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либо административное приостановление деятельности на срок до девяноста суток.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8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10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336656529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09600" y="609600"/>
            <a:ext cx="6400800" cy="430887"/>
          </a:xfrm>
        </p:spPr>
        <p:txBody>
          <a:bodyPr/>
          <a:lstStyle/>
          <a:p>
            <a:pPr eaLnBrk="0" hangingPunct="0"/>
            <a:r>
              <a:rPr lang="ru-RU" alt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16 ЗАКОНА О СМИ</a:t>
            </a:r>
            <a:endParaRPr lang="ru-RU" alt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7408" y="1295400"/>
            <a:ext cx="6937792" cy="1143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Злоупотребление свободой массовой информации, </a:t>
            </a:r>
            <a:b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выразившееся в нарушении требований </a:t>
            </a:r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</a:t>
            </a: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 Закона о СМИ</a:t>
            </a:r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F:\likvidatsiya-munitsipalnogo-uchrezhdeni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1600" y="4162245"/>
            <a:ext cx="2819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352800" y="2773385"/>
            <a:ext cx="7924800" cy="15843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Письменное предупреждение регистрирующего органа о недопустимости злоупотребления свободой массовой информации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7408" y="5181600"/>
            <a:ext cx="8305798" cy="1219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Прекращение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 в случае неоднократного злоупотребления свободой массовой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 в судебном порядке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F:\1675320452_gas-kvas-com-p-dokumenti-art-risunok-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7940" b="94707" l="2022" r="98134">
                        <a14:foregroundMark x1="12597" y1="63705" x2="12597" y2="63705"/>
                        <a14:foregroundMark x1="14619" y1="57467" x2="14619" y2="57467"/>
                        <a14:foregroundMark x1="11975" y1="75047" x2="11975" y2="75047"/>
                        <a14:foregroundMark x1="4510" y1="78261" x2="4510" y2="78261"/>
                        <a14:foregroundMark x1="4977" y1="93951" x2="4977" y2="93951"/>
                        <a14:foregroundMark x1="74961" y1="75992" x2="74961" y2="75992"/>
                        <a14:foregroundMark x1="94090" y1="78639" x2="94090" y2="78639"/>
                        <a14:foregroundMark x1="86003" y1="71267" x2="86003" y2="71267"/>
                        <a14:foregroundMark x1="87558" y1="69565" x2="87558" y2="69565"/>
                        <a14:foregroundMark x1="11664" y1="89981" x2="10731" y2="89981"/>
                        <a14:foregroundMark x1="2022" y1="95085" x2="2022" y2="95085"/>
                        <a14:foregroundMark x1="98289" y1="81474" x2="98289" y2="81474"/>
                        <a14:foregroundMark x1="62053" y1="7940" x2="62053" y2="7940"/>
                        <a14:foregroundMark x1="81182" y1="70888" x2="81182" y2="70888"/>
                        <a14:foregroundMark x1="92068" y1="89603" x2="92068" y2="89603"/>
                        <a14:foregroundMark x1="16174" y1="92060" x2="16174" y2="92060"/>
                        <a14:foregroundMark x1="12597" y1="52363" x2="12597" y2="52363"/>
                        <a14:foregroundMark x1="16174" y1="38941" x2="16174" y2="38941"/>
                        <a14:foregroundMark x1="17574" y1="30813" x2="17574" y2="30813"/>
                        <a14:foregroundMark x1="3888" y1="68809" x2="3888" y2="68809"/>
                        <a14:foregroundMark x1="5910" y1="61437" x2="5910" y2="61437"/>
                        <a14:foregroundMark x1="7154" y1="90359" x2="7154" y2="90359"/>
                        <a14:foregroundMark x1="92691" y1="72023" x2="92691" y2="72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80980"/>
            <a:ext cx="2670592" cy="219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2400" y="1246675"/>
            <a:ext cx="1488756" cy="1434305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11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14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285636108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3400" y="685800"/>
            <a:ext cx="784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ПУТИ ИСКЛЮЧЕНИЯ ОШИБОК 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66800" y="1828800"/>
            <a:ext cx="4267200" cy="2133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Руководствоваться в своей профессиональной деятельности правовыми, морально-нравственными нормами, считающими прямую либо косвенную пропаганду наркотиков несовместимой с понятиями журналистской этики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58000" y="1828800"/>
            <a:ext cx="4267200" cy="2133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Тщательным образом выверять цитаты, фразы и их содержание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46585" y="4191000"/>
            <a:ext cx="4267200" cy="2133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Отказываться от публикации сведений </a:t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лекарственных препаратах и определенных условиях, при которых они вызывают наркотический эффект, а также о способах получения наркотических средств и местах их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приобретения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ройная стрелка влево/вправо/вверх 7"/>
          <p:cNvSpPr/>
          <p:nvPr/>
        </p:nvSpPr>
        <p:spPr>
          <a:xfrm rot="10800000">
            <a:off x="5448230" y="2762118"/>
            <a:ext cx="1295540" cy="1009387"/>
          </a:xfrm>
          <a:prstGeom prst="leftRightUpArrow">
            <a:avLst/>
          </a:prstGeom>
          <a:gradFill>
            <a:gsLst>
              <a:gs pos="21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round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ru-RU" sz="1350" dirty="0"/>
          </a:p>
        </p:txBody>
      </p:sp>
      <p:pic>
        <p:nvPicPr>
          <p:cNvPr id="3074" name="Picture 2" descr="F:\png-transparent-computer-icons-hurricane-text-rectangle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704" b="97076" l="3626" r="96947">
                        <a14:foregroundMark x1="58779" y1="19103" x2="58779" y2="19103"/>
                        <a14:foregroundMark x1="43321" y1="20273" x2="43321" y2="20273"/>
                        <a14:foregroundMark x1="37786" y1="35673" x2="37786" y2="35673"/>
                        <a14:foregroundMark x1="20611" y1="34893" x2="20611" y2="34893"/>
                        <a14:foregroundMark x1="17939" y1="22417" x2="17939" y2="22417"/>
                        <a14:foregroundMark x1="19084" y1="50682" x2="19084" y2="50682"/>
                        <a14:foregroundMark x1="17557" y1="68811" x2="17557" y2="68811"/>
                        <a14:foregroundMark x1="28626" y1="67251" x2="28626" y2="67251"/>
                        <a14:foregroundMark x1="30534" y1="51852" x2="30534" y2="51852"/>
                        <a14:foregroundMark x1="30534" y1="35283" x2="30534" y2="35283"/>
                        <a14:foregroundMark x1="30534" y1="20663" x2="30534" y2="20663"/>
                        <a14:foregroundMark x1="24618" y1="3704" x2="24618" y2="3704"/>
                        <a14:foregroundMark x1="3626" y1="48343" x2="3626" y2="48343"/>
                        <a14:foregroundMark x1="23473" y1="82261" x2="23473" y2="82261"/>
                        <a14:foregroundMark x1="93893" y1="69201" x2="93893" y2="69201"/>
                        <a14:foregroundMark x1="66985" y1="92788" x2="66985" y2="92788"/>
                        <a14:foregroundMark x1="97137" y1="68031" x2="97137" y2="68031"/>
                        <a14:foregroundMark x1="68511" y1="97076" x2="68511" y2="97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0921" y="4163684"/>
            <a:ext cx="2180287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:\1648036298_70-kartinkin-net-p-kartinki-na-temu-pravo-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1600" y="4163684"/>
            <a:ext cx="2819400" cy="2114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10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13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29045176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447800" y="1524000"/>
            <a:ext cx="975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Равенство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 и свобод человека и гражданина независимо от пола,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расы и национальности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0804" y="2360077"/>
            <a:ext cx="7270391" cy="4173205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19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0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21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52365159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361179"/>
            <a:ext cx="12192000" cy="2496821"/>
            <a:chOff x="0" y="4361686"/>
            <a:chExt cx="12192000" cy="2496821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361686"/>
              <a:ext cx="12191999" cy="24871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361687"/>
              <a:ext cx="12192000" cy="2496820"/>
            </a:xfrm>
            <a:custGeom>
              <a:avLst/>
              <a:gdLst/>
              <a:ahLst/>
              <a:cxnLst/>
              <a:rect l="l" t="t" r="r" b="b"/>
              <a:pathLst>
                <a:path w="12192000" h="2496820">
                  <a:moveTo>
                    <a:pt x="12192000" y="0"/>
                  </a:moveTo>
                  <a:lnTo>
                    <a:pt x="0" y="0"/>
                  </a:lnTo>
                  <a:lnTo>
                    <a:pt x="0" y="2496312"/>
                  </a:lnTo>
                  <a:lnTo>
                    <a:pt x="12192000" y="249631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2D5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447800" y="2895600"/>
            <a:ext cx="9296399" cy="84638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r>
              <a:rPr lang="ru-RU" altLang="ru-RU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spc="-55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 Pro Black" pitchFamily="34" charset="0"/>
              <a:cs typeface="DIN Pro Black" pitchFamily="34" charset="0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83022" y="588263"/>
            <a:ext cx="1420367" cy="157581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2029947" y="6542633"/>
            <a:ext cx="838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15" dirty="0">
                <a:solidFill>
                  <a:srgbClr val="8D8D8D"/>
                </a:solidFill>
                <a:latin typeface="DIN Pro Bold" pitchFamily="34" charset="0"/>
                <a:cs typeface="DIN Pro Bold" pitchFamily="34" charset="0"/>
              </a:rPr>
              <a:t>1</a:t>
            </a:r>
            <a:endParaRPr sz="1200">
              <a:latin typeface="DIN Pro Bold" pitchFamily="34" charset="0"/>
              <a:cs typeface="DIN Pro Bold" pitchFamily="34" charset="0"/>
            </a:endParaRPr>
          </a:p>
        </p:txBody>
      </p:sp>
      <p:sp>
        <p:nvSpPr>
          <p:cNvPr id="19" name="object 6"/>
          <p:cNvSpPr txBox="1"/>
          <p:nvPr/>
        </p:nvSpPr>
        <p:spPr>
          <a:xfrm>
            <a:off x="2057400" y="45308"/>
            <a:ext cx="8991600" cy="1693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ru-RU" sz="750" dirty="0" smtClean="0">
                <a:solidFill>
                  <a:srgbClr val="FFFFFF"/>
                </a:solidFill>
                <a:latin typeface="DIN Pro Bold" pitchFamily="34" charset="0"/>
                <a:cs typeface="DIN Pro Bold" pitchFamily="34" charset="0"/>
              </a:rPr>
              <a:t>УПРАВЛЕНИЕ ФЕДЕРАЛЬНОЙ СЛУЖБЫ ПО НАДЗОРУ В СФЕРЕ СВЯЗИ, ИНФОРМАЦИОННЫХ ТЕХНОЛОГИЙ И МАССОВЫХ КОММУНИКАЦИЙ </a:t>
            </a:r>
            <a:br>
              <a:rPr lang="ru-RU" sz="750" dirty="0" smtClean="0">
                <a:solidFill>
                  <a:srgbClr val="FFFFFF"/>
                </a:solidFill>
                <a:latin typeface="DIN Pro Bold" pitchFamily="34" charset="0"/>
                <a:cs typeface="DIN Pro Bold" pitchFamily="34" charset="0"/>
              </a:rPr>
            </a:br>
            <a:r>
              <a:rPr lang="ru-RU" sz="750" dirty="0" smtClean="0">
                <a:solidFill>
                  <a:srgbClr val="FFFFFF"/>
                </a:solidFill>
                <a:latin typeface="DIN Pro Bold" pitchFamily="34" charset="0"/>
                <a:cs typeface="DIN Pro Bold" pitchFamily="34" charset="0"/>
              </a:rPr>
              <a:t>ПО ХАБАРОВСКОМУ КРАЮ, САХАЛИНСКОЙ ОБЛАСТИ И ЕВРЕЙСКОЙ АВТОНОМНОЙ ОБЛАСТИ</a:t>
            </a:r>
            <a:endParaRPr sz="750" dirty="0">
              <a:latin typeface="DIN Pro Bold" pitchFamily="34" charset="0"/>
              <a:cs typeface="DIN Pro Bold" pitchFamily="34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29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31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8"/>
          <p:cNvSpPr txBox="1">
            <a:spLocks/>
          </p:cNvSpPr>
          <p:nvPr/>
        </p:nvSpPr>
        <p:spPr>
          <a:xfrm>
            <a:off x="304799" y="4419600"/>
            <a:ext cx="11506201" cy="191334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2200" b="1" i="0">
                <a:solidFill>
                  <a:srgbClr val="005290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 algn="just">
              <a:spcBef>
                <a:spcPts val="120"/>
              </a:spcBef>
            </a:pPr>
            <a:r>
              <a:rPr lang="ru-RU" altLang="ru-RU" sz="2400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Контакты для связи: </a:t>
            </a:r>
            <a:endParaRPr lang="ru-RU" altLang="ru-RU" sz="2400" kern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algn="just">
              <a:spcBef>
                <a:spcPts val="120"/>
              </a:spcBef>
            </a:pPr>
            <a:r>
              <a:rPr lang="ru-RU" altLang="ru-RU" sz="2400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Лебедушко </a:t>
            </a:r>
            <a:r>
              <a:rPr lang="ru-RU" altLang="ru-RU" sz="2400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Николай Олегович: 35-82-93 доб. </a:t>
            </a:r>
            <a:r>
              <a:rPr lang="ru-RU" altLang="ru-RU" sz="2400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502</a:t>
            </a:r>
          </a:p>
          <a:p>
            <a:pPr marL="12700" algn="just">
              <a:spcBef>
                <a:spcPts val="120"/>
              </a:spcBef>
            </a:pPr>
            <a:r>
              <a:rPr lang="ru-RU" altLang="ru-RU" sz="2400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Адонина Анна Максимовна: </a:t>
            </a:r>
            <a:r>
              <a:rPr lang="ru-RU" altLang="ru-RU" sz="2400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35-82-93 доб. </a:t>
            </a:r>
            <a:r>
              <a:rPr lang="ru-RU" altLang="ru-RU" sz="2400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503</a:t>
            </a:r>
            <a:endParaRPr lang="ru-RU" altLang="ru-RU" sz="2400" kern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algn="just">
              <a:spcBef>
                <a:spcPts val="120"/>
              </a:spcBef>
            </a:pPr>
            <a:r>
              <a:rPr lang="ru-RU" altLang="ru-RU" sz="2400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Гаврилова Александра Николаевна: </a:t>
            </a:r>
            <a:r>
              <a:rPr lang="ru-RU" altLang="ru-RU" sz="2400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35-82-93 </a:t>
            </a:r>
            <a:r>
              <a:rPr lang="ru-RU" altLang="ru-RU" sz="2400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доб. </a:t>
            </a:r>
            <a:r>
              <a:rPr lang="ru-RU" altLang="ru-RU" sz="2400" kern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507 </a:t>
            </a:r>
            <a:endParaRPr lang="ru-RU" altLang="ru-RU" sz="2400" kern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algn="just">
              <a:spcBef>
                <a:spcPts val="120"/>
              </a:spcBef>
            </a:pPr>
            <a:r>
              <a:rPr lang="ru-RU" altLang="ru-RU" sz="2400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kern="0" spc="-55" dirty="0">
              <a:solidFill>
                <a:schemeClr val="bg1"/>
              </a:solidFill>
              <a:latin typeface="DIN Pro Black" pitchFamily="34" charset="0"/>
              <a:cs typeface="DIN Pro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488581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371600" y="1219200"/>
            <a:ext cx="9753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Ст. 19 Конституции Российской Федерации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Запрещаются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любые формы ограничения прав граждан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признакам социальной, расовой, национальной, языковой или религиозной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принадлежности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17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19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21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26" name="Picture 2" descr="https://trafaret-decor.ru/sites/default/files/2023-05/konstitucija-rf-fon-dlja-prezentacii-22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71800"/>
            <a:ext cx="3733800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illiamsinstitute.law.ucla.edu/wp-content/uploads/WI-discrimination-9_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976154"/>
            <a:ext cx="4267200" cy="31198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е равно 1"/>
          <p:cNvSpPr/>
          <p:nvPr/>
        </p:nvSpPr>
        <p:spPr>
          <a:xfrm>
            <a:off x="4800600" y="3581400"/>
            <a:ext cx="2133600" cy="1676400"/>
          </a:xfrm>
          <a:prstGeom prst="mathNotEqua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250800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33400" y="1143000"/>
            <a:ext cx="11125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 1 ст. 1 Федерального закона от 25.07.2002 № 114-ФЗ «О противодействии экстремистской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деятельности» 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экстремистским действиям в том числе относится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возбуждение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национальной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розни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7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19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21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" name="Picture 2" descr="https://gas-kvas.com/uploads/posts/2023-08/1693462269_gas-kvas-com-p-risunki-na-prazdnik-mezhdunarodnii-den-ske-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979737"/>
            <a:ext cx="4572000" cy="30400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vestnik-prokurorperm.ru/upload/article/big_16110363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89" y="3022877"/>
            <a:ext cx="4724400" cy="2996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множение 4"/>
          <p:cNvSpPr/>
          <p:nvPr/>
        </p:nvSpPr>
        <p:spPr>
          <a:xfrm>
            <a:off x="4460966" y="3429000"/>
            <a:ext cx="2094411" cy="18288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951863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600200" y="1249375"/>
            <a:ext cx="883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информации дискриминирующей или унижающей человеческое достоинство по национальности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9600" y="2362200"/>
            <a:ext cx="46863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розни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национальность/лицо или лица национальности на которые направлено уничижительное высказывание/действие;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объекта розни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негативная характеристика объекта розни. Чаще всего это оскорбление, жаргонное выражение или прилагательное с негативной оценкой;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на объект розни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направленное на негативные последствия для объекта розни.</a:t>
            </a:r>
          </a:p>
        </p:txBody>
      </p:sp>
      <p:grpSp>
        <p:nvGrpSpPr>
          <p:cNvPr id="2" name="Группа 16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18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20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6324600" y="4876800"/>
            <a:ext cx="54102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ПРИМЕР: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600" i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«Цыгане не люди, это </a:t>
            </a:r>
            <a:r>
              <a:rPr lang="ru-RU" altLang="zh-CN" sz="1600" i="1" dirty="0" err="1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недочеловеки</a:t>
            </a:r>
            <a:endParaRPr lang="ru-RU" altLang="zh-CN" sz="1600" i="1" dirty="0" smtClean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600" i="1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сколько веков существуют</a:t>
            </a:r>
            <a:r>
              <a:rPr lang="ru-RU" altLang="zh-CN" sz="1600" i="1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,</a:t>
            </a:r>
            <a:br>
              <a:rPr lang="ru-RU" altLang="zh-CN" sz="1600" i="1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altLang="zh-CN" sz="1600" i="1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а </a:t>
            </a:r>
            <a:r>
              <a:rPr lang="ru-RU" altLang="zh-CN" sz="1600" i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развития никакого.. грязны и чисто внешне и в моральном плане тем более</a:t>
            </a:r>
            <a:r>
              <a:rPr lang="ru-RU" altLang="zh-CN" sz="1600" i="1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»</a:t>
            </a:r>
            <a:endParaRPr lang="ru-RU" altLang="zh-CN" sz="16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 descr="http://22-91.ru/upload/images/market/97/41/a5eaada9c7a6c4d6e34221255264134010056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333"/>
          <a:stretch/>
        </p:blipFill>
        <p:spPr bwMode="auto">
          <a:xfrm>
            <a:off x="6324600" y="2362200"/>
            <a:ext cx="4800600" cy="24316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8005736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33400" y="1319349"/>
            <a:ext cx="5791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можно выделить: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побуждения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действиям против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либо нации;</a:t>
            </a:r>
          </a:p>
          <a:p>
            <a:pPr lvl="0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поощрение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оправдание геноцида, депортации, репрессий в отношении представителей какой-либо нации;</a:t>
            </a:r>
          </a:p>
          <a:p>
            <a:pPr lvl="0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требования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вытеснения из различных сфер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 определенной национальности;</a:t>
            </a:r>
          </a:p>
          <a:p>
            <a:pPr lvl="0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требования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ограничить права и свободы граждан или создать привилегии по национальному признаку;</a:t>
            </a:r>
          </a:p>
          <a:p>
            <a:pPr lvl="0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угрозы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подстрекательства к насильственным действиям в отношении лиц определенной национальности;</a:t>
            </a:r>
          </a:p>
          <a:p>
            <a:pPr lvl="0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подкрепление негативного этнического стереотипа, образа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6"/>
          <p:cNvGrpSpPr/>
          <p:nvPr/>
        </p:nvGrpSpPr>
        <p:grpSpPr>
          <a:xfrm>
            <a:off x="-3176" y="0"/>
            <a:ext cx="12192761" cy="273673"/>
            <a:chOff x="0" y="0"/>
            <a:chExt cx="12192761" cy="261365"/>
          </a:xfrm>
        </p:grpSpPr>
        <p:sp>
          <p:nvSpPr>
            <p:cNvPr id="18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20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50" name="Picture 2" descr="https://pic.rutubelist.ru/video/9c/6e/9c6e67cec76b2186ee6d64276d2cd6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371600"/>
            <a:ext cx="3962400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858000" y="4343400"/>
            <a:ext cx="51054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ПРИМЕРЫ:</a:t>
            </a:r>
            <a:endParaRPr lang="ru-RU" altLang="zh-C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600" i="1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«Черные не должны учиться вместе с белыми, их место на плантациях…они всегда были рабами…ими и останутся</a:t>
            </a:r>
            <a:r>
              <a:rPr lang="ru-RU" altLang="zh-CN" sz="1600" i="1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!»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altLang="zh-CN" sz="1600" i="1" dirty="0" smtClean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600" i="1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«Приезжие на заработки в Москву узбеки, всегда были чужими. Они приносят криминал и неудобства горожанам. Всегда к ним относились с подозрением и опаской»</a:t>
            </a:r>
            <a:endParaRPr lang="ru-RU" altLang="zh-CN" sz="1600" i="1" dirty="0" smtClean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altLang="zh-CN" sz="28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119509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730" y="1491759"/>
            <a:ext cx="3204425" cy="4220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514600" y="609600"/>
            <a:ext cx="6324600" cy="430887"/>
          </a:xfrm>
        </p:spPr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Административная ответственность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72957" y="3886200"/>
            <a:ext cx="83058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20.3.1 КоАП РФ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действия, направленные на возбуждение ненависти либо вражды, а также на унижение достоинства человека либо группы лиц по признакам пола, расы, национальности, языка, происхождения, отношения к религии, а равно принадлежности к какой-либо социальной группе, совершенные публично, в том числе с использованием СМИ либо сети Интернет, если эти действия не содержат уголовно наказуемого деяния влечет наложение административного штрафа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72957" y="1391434"/>
            <a:ext cx="803171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Статья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5.62 КоАП РФ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дискриминация, то есть нарушение прав, свобод и законных интересов человека и гражданина в зависимости от его пола, расы, цвета кожи,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национальности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, языка, происхождения, имущественного, семейного, социального и должностного положения, возраста, места жительства, отношения к религии, убеждений, принадлежности или непринадлежности к общественным объединениям или каким-либо социальным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группам влечет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наложение административного штрафа</a:t>
            </a:r>
          </a:p>
          <a:p>
            <a:pPr algn="just"/>
            <a:endParaRPr lang="ru-RU" sz="16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72957" y="3022649"/>
            <a:ext cx="7899283" cy="805715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739172" y="3050431"/>
            <a:ext cx="7899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граждан в размере от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1 000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3 000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юридических лиц в размере от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50 000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рублей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739172" y="5580330"/>
            <a:ext cx="73860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граждан в размере от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10 000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20 000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рублей 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юридических лиц в размере от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250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500 000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рублей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672957" y="5522496"/>
            <a:ext cx="7899283" cy="762000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-3176" y="0"/>
            <a:ext cx="12192761" cy="312898"/>
            <a:chOff x="0" y="0"/>
            <a:chExt cx="12192761" cy="261365"/>
          </a:xfrm>
        </p:grpSpPr>
        <p:sp>
          <p:nvSpPr>
            <p:cNvPr id="17" name="object 5"/>
            <p:cNvSpPr/>
            <p:nvPr/>
          </p:nvSpPr>
          <p:spPr>
            <a:xfrm>
              <a:off x="0" y="0"/>
              <a:ext cx="12192000" cy="228600"/>
            </a:xfrm>
            <a:custGeom>
              <a:avLst/>
              <a:gdLst/>
              <a:ahLst/>
              <a:cxnLst/>
              <a:rect l="l" t="t" r="r" b="b"/>
              <a:pathLst>
                <a:path w="12192000" h="228600">
                  <a:moveTo>
                    <a:pt x="12192000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192000" y="2286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29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9" name="object 6"/>
            <p:cNvSpPr txBox="1"/>
            <p:nvPr/>
          </p:nvSpPr>
          <p:spPr>
            <a:xfrm>
              <a:off x="2060576" y="5343"/>
              <a:ext cx="8991600" cy="14148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5"/>
                </a:spcBef>
              </a:pP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УПРАВЛЕНИЕ ФЕДЕРАЛЬНОЙ СЛУЖБЫ ПО НАДЗОРУ В СФЕРЕ СВЯЗИ, ИНФОРМАЦИОННЫХ ТЕХНОЛОГИЙ И МАССОВЫХ КОММУНИКАЦИЙ </a:t>
              </a:r>
              <a:b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</a:br>
              <a:r>
                <a:rPr lang="ru-RU" sz="750" dirty="0" smtClean="0">
                  <a:solidFill>
                    <a:srgbClr val="FFFFFF"/>
                  </a:solidFill>
                  <a:latin typeface="DIN Pro Bold" pitchFamily="34" charset="0"/>
                  <a:cs typeface="DIN Pro Bold" pitchFamily="34" charset="0"/>
                </a:rPr>
                <a:t>ПО ХАБАРОВСКОМУ КРАЮ, САХАЛИНСКОЙ ОБЛАСТИ И ЕВРЕЙСКОЙ АВТОНОМНОЙ ОБЛАСТИ</a:t>
              </a:r>
              <a:endParaRPr sz="750" dirty="0">
                <a:latin typeface="DIN Pro Bold" pitchFamily="34" charset="0"/>
                <a:cs typeface="DIN Pro Bold" pitchFamily="34" charset="0"/>
              </a:endParaRPr>
            </a:p>
          </p:txBody>
        </p:sp>
        <p:sp>
          <p:nvSpPr>
            <p:cNvPr id="20" name="object 7"/>
            <p:cNvSpPr/>
            <p:nvPr/>
          </p:nvSpPr>
          <p:spPr>
            <a:xfrm>
              <a:off x="761" y="261365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ln w="34925">
              <a:solidFill>
                <a:srgbClr val="BE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20388390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6FC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1108</TotalTime>
  <Words>2817</Words>
  <Application>Microsoft Office PowerPoint</Application>
  <PresentationFormat>Произвольный</PresentationFormat>
  <Paragraphs>253</Paragraphs>
  <Slides>40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Office Theme</vt:lpstr>
      <vt:lpstr>УПРАВЛЕНИЕ РОСКОМНАДЗОРА  ПО ХАБАРОВСКОМУ КРАЮ,  САХАЛИНСКОЙ ОБЛАСТИ  И ЕВРЕЙСКОЙ АВТОНОМНОЙ ОБЛАСТИ</vt:lpstr>
      <vt:lpstr>РАССМАТРИВАЕМЫЕ ВОПРОСЫ:</vt:lpstr>
      <vt:lpstr>НЕДОПУЩЕНИЕ РАСПРОСТРАНЕНИЯ ИНФОРМАЦИИ, ДИСКРИМИНИРУЮЩЕЙ ИЛИ УНИЖАЮЩЕЙ ЧЕЛОВЕЧЕСКОЕ ДОСТОИНСТВО ПО НАЦИОНАЛЬНОМУ ПРИЗНАКУ </vt:lpstr>
      <vt:lpstr>Слайд 4</vt:lpstr>
      <vt:lpstr>Слайд 5</vt:lpstr>
      <vt:lpstr>Слайд 6</vt:lpstr>
      <vt:lpstr>Слайд 7</vt:lpstr>
      <vt:lpstr>Слайд 8</vt:lpstr>
      <vt:lpstr>Административная ответственность</vt:lpstr>
      <vt:lpstr> НЕДОПУЩЕНИЕ ПРОПАГАНДЫ НЕТРАДИЦИОННЫХ СЕКСУАЛЬНЫХ ОТНОШЕНИЙ И (ИЛИ) ПРЕДПОЧТЕНИЙ, ПЕДОФИЛИИ,  СМЕНЫ ПОЛА  </vt:lpstr>
      <vt:lpstr>Нормативно-правовая база </vt:lpstr>
      <vt:lpstr> </vt:lpstr>
      <vt:lpstr> </vt:lpstr>
      <vt:lpstr>Признаки пропаганды нетрадиционных сексуальных отношений </vt:lpstr>
      <vt:lpstr>Распространение материалов ЛГБТ характера Пример нарушений </vt:lpstr>
      <vt:lpstr>Слайд 16</vt:lpstr>
      <vt:lpstr>Административная ответственность за пропаганду нетрадиционных сексуальных отношений, смену пола  </vt:lpstr>
      <vt:lpstr>Административная ответственность за пропаганду педофилии</vt:lpstr>
      <vt:lpstr>Распространение материалов ЛГБТ-характера</vt:lpstr>
      <vt:lpstr>Распространение информации, демонстрирующей нетрадиционные сексуальные отношения (предпочтения) Примеры нарушений </vt:lpstr>
      <vt:lpstr>Примеры отсутствия нарушений </vt:lpstr>
      <vt:lpstr>Дополнительные требования № 436-ФЗ «О защите детей от информации, причиняющей вред их здоровью и развитию»   </vt:lpstr>
      <vt:lpstr>Административная ответственность за распространение среди несовершеннолетних нетрадиционные сексуальные отношения </vt:lpstr>
      <vt:lpstr> СОБЛЮДЕНИЕ ТРЕБОВАНИЙ ЗАКОНОДАТЕЛЬСТВА РОССИЙСКОЙ ФЕДЕРАЦИИ ПРИ РАСПРОСТРАНЕНИИ МАТЕРИАЛОВ И СООБЩЕНИЙ ИНОСТРАННЫХ АГЕНТОВ </vt:lpstr>
      <vt:lpstr>Слайд 25</vt:lpstr>
      <vt:lpstr>Слайд 26</vt:lpstr>
      <vt:lpstr>Слайд 27</vt:lpstr>
      <vt:lpstr>Слайд 28</vt:lpstr>
      <vt:lpstr>Административная ответственность</vt:lpstr>
      <vt:lpstr>НЕДОПУЩЕНИЕ СЛУЧАЕВ ПУБЛИКАЦИИ В МАТЕРИАЛАХ ИНФОРМАЦИИ О СПОСОБАХ, МЕТОДАХ ИЗГОТОВЛЕНИЯ И ИСПОЛЬЗОВАНИЯ, А ТАКЖЕ МЕСТАХ ПРИОБРЕТЕНИЯ НАРКОТИЧЕСКИХ СРЕДСТВ, ПСИХОТРОПНЫХ ВЕЩЕСТВ И ИХ ПРЕКУРСОРОВ</vt:lpstr>
      <vt:lpstr>ОСНОВНЫЕ ПОНЯТИЯ</vt:lpstr>
      <vt:lpstr>ТРЕБОВАНИЯ СТ. 4 ЗАКОНА О СМИ</vt:lpstr>
      <vt:lpstr>ПРИМЕРЫ ОСНОВНЫХ ОШИБОК СМИ,  ПРИВОДЯЩИЕ К НАРУШЕНИЯМ ЗАКОНОДАТЕЛЬСТВА</vt:lpstr>
      <vt:lpstr>Слайд 34</vt:lpstr>
      <vt:lpstr>Слайд 35</vt:lpstr>
      <vt:lpstr>Слайд 36</vt:lpstr>
      <vt:lpstr>АДМИНИСТРАТИВНАЯ ОТВЕТСТВЕННОСТЬ </vt:lpstr>
      <vt:lpstr>СТАТЬЯ 16 ЗАКОНА О СМИ</vt:lpstr>
      <vt:lpstr>Слайд 39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Беспалов Виктор Андреевич</dc:creator>
  <cp:lastModifiedBy>Гоман</cp:lastModifiedBy>
  <cp:revision>125</cp:revision>
  <cp:lastPrinted>2023-11-14T05:44:58Z</cp:lastPrinted>
  <dcterms:created xsi:type="dcterms:W3CDTF">2023-10-12T03:44:59Z</dcterms:created>
  <dcterms:modified xsi:type="dcterms:W3CDTF">2023-11-29T23:51:43Z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2023-08-03T00:00:00Z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2023-10-12T00:00:00Z</vt:filetime>
  </property>
</Properties>
</file>