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1" r:id="rId1"/>
  </p:sldMasterIdLst>
  <p:notesMasterIdLst>
    <p:notesMasterId r:id="rId36"/>
  </p:notesMasterIdLst>
  <p:sldIdLst>
    <p:sldId id="256" r:id="rId2"/>
    <p:sldId id="380" r:id="rId3"/>
    <p:sldId id="378" r:id="rId4"/>
    <p:sldId id="383" r:id="rId5"/>
    <p:sldId id="346" r:id="rId6"/>
    <p:sldId id="387" r:id="rId7"/>
    <p:sldId id="351" r:id="rId8"/>
    <p:sldId id="352" r:id="rId9"/>
    <p:sldId id="353" r:id="rId10"/>
    <p:sldId id="412" r:id="rId11"/>
    <p:sldId id="413" r:id="rId12"/>
    <p:sldId id="354" r:id="rId13"/>
    <p:sldId id="355" r:id="rId14"/>
    <p:sldId id="382" r:id="rId15"/>
    <p:sldId id="410" r:id="rId16"/>
    <p:sldId id="350" r:id="rId17"/>
    <p:sldId id="399" r:id="rId18"/>
    <p:sldId id="406" r:id="rId19"/>
    <p:sldId id="389" r:id="rId20"/>
    <p:sldId id="390" r:id="rId21"/>
    <p:sldId id="402" r:id="rId22"/>
    <p:sldId id="392" r:id="rId23"/>
    <p:sldId id="393" r:id="rId24"/>
    <p:sldId id="394" r:id="rId25"/>
    <p:sldId id="401" r:id="rId26"/>
    <p:sldId id="400" r:id="rId27"/>
    <p:sldId id="398" r:id="rId28"/>
    <p:sldId id="379" r:id="rId29"/>
    <p:sldId id="373" r:id="rId30"/>
    <p:sldId id="374" r:id="rId31"/>
    <p:sldId id="375" r:id="rId32"/>
    <p:sldId id="376" r:id="rId33"/>
    <p:sldId id="377" r:id="rId34"/>
    <p:sldId id="347" r:id="rId35"/>
  </p:sldIdLst>
  <p:sldSz cx="12192000" cy="6858000"/>
  <p:notesSz cx="6797675" cy="9926638"/>
  <p:defaultTextStyle>
    <a:defPPr>
      <a:defRPr lang="en-US"/>
    </a:defPPr>
    <a:lvl1pPr marL="0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627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312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968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624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310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934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6560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187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1241" autoAdjust="0"/>
  </p:normalViewPr>
  <p:slideViewPr>
    <p:cSldViewPr snapToGrid="0">
      <p:cViewPr>
        <p:scale>
          <a:sx n="75" d="100"/>
          <a:sy n="75" d="100"/>
        </p:scale>
        <p:origin x="-78" y="-9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Нарушения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32716288"/>
        <c:axId val="32717824"/>
        <c:axId val="0"/>
      </c:bar3DChart>
      <c:catAx>
        <c:axId val="3271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717824"/>
        <c:crosses val="autoZero"/>
        <c:auto val="1"/>
        <c:lblAlgn val="ctr"/>
        <c:lblOffset val="100"/>
        <c:noMultiLvlLbl val="0"/>
      </c:catAx>
      <c:valAx>
        <c:axId val="32717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716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E511-FD99-4ED9-89FB-A12D1BE2C61E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EF22A-4F31-4CC8-AD9A-1D77D506D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0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27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12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68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24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10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34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60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187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EF22A-4F31-4CC8-AD9A-1D77D506DF9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34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03BA17-3548-4F3C-A4F7-06655FE589F9}" type="slidenum">
              <a:rPr lang="ru-RU" altLang="ru-RU" smtClean="0">
                <a:solidFill>
                  <a:srgbClr val="000000"/>
                </a:solidFill>
              </a:rPr>
              <a:pPr/>
              <a:t>31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00A9CE-C7CB-4ADA-B2B2-71CF534E0622}" type="slidenum">
              <a:rPr lang="ru-RU" altLang="ru-RU" smtClean="0">
                <a:solidFill>
                  <a:srgbClr val="000000"/>
                </a:solidFill>
              </a:rPr>
              <a:pPr/>
              <a:t>33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EF22A-4F31-4CC8-AD9A-1D77D506DF9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39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FB009-C6EF-4C90-BB1A-CF3C46DADFF9}" type="slidenum">
              <a:rPr lang="ru-RU" altLang="ru-RU" smtClean="0">
                <a:solidFill>
                  <a:srgbClr val="000000"/>
                </a:solidFill>
              </a:rPr>
              <a:pPr/>
              <a:t>29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AF73AE-36D6-4C4E-A1EB-FD878DFC8B07}" type="slidenum">
              <a:rPr lang="ru-RU" altLang="ru-RU" smtClean="0">
                <a:solidFill>
                  <a:srgbClr val="000000"/>
                </a:solidFill>
              </a:rPr>
              <a:pPr/>
              <a:t>30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27" indent="0" algn="ctr">
              <a:buNone/>
              <a:defRPr sz="2000"/>
            </a:lvl2pPr>
            <a:lvl3pPr marL="913312" indent="0" algn="ctr">
              <a:buNone/>
              <a:defRPr sz="1900"/>
            </a:lvl3pPr>
            <a:lvl4pPr marL="1369968" indent="0" algn="ctr">
              <a:buNone/>
              <a:defRPr sz="1600"/>
            </a:lvl4pPr>
            <a:lvl5pPr marL="1826624" indent="0" algn="ctr">
              <a:buNone/>
              <a:defRPr sz="1600"/>
            </a:lvl5pPr>
            <a:lvl6pPr marL="2283310" indent="0" algn="ctr">
              <a:buNone/>
              <a:defRPr sz="1600"/>
            </a:lvl6pPr>
            <a:lvl7pPr marL="2739934" indent="0" algn="ctr">
              <a:buNone/>
              <a:defRPr sz="1600"/>
            </a:lvl7pPr>
            <a:lvl8pPr marL="3196560" indent="0" algn="ctr">
              <a:buNone/>
              <a:defRPr sz="1600"/>
            </a:lvl8pPr>
            <a:lvl9pPr marL="365318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5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4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89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89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4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5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3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9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9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1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4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0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7" indent="0">
              <a:buNone/>
              <a:defRPr sz="2000" b="1"/>
            </a:lvl2pPr>
            <a:lvl3pPr marL="913312" indent="0">
              <a:buNone/>
              <a:defRPr sz="1900" b="1"/>
            </a:lvl3pPr>
            <a:lvl4pPr marL="1369968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310" indent="0">
              <a:buNone/>
              <a:defRPr sz="1600" b="1"/>
            </a:lvl6pPr>
            <a:lvl7pPr marL="2739934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18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7" indent="0">
              <a:buNone/>
              <a:defRPr sz="2000" b="1"/>
            </a:lvl2pPr>
            <a:lvl3pPr marL="913312" indent="0">
              <a:buNone/>
              <a:defRPr sz="1900" b="1"/>
            </a:lvl3pPr>
            <a:lvl4pPr marL="1369968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310" indent="0">
              <a:buNone/>
              <a:defRPr sz="1600" b="1"/>
            </a:lvl6pPr>
            <a:lvl7pPr marL="2739934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18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8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8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5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8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27" indent="0">
              <a:buNone/>
              <a:defRPr sz="1500"/>
            </a:lvl2pPr>
            <a:lvl3pPr marL="913312" indent="0">
              <a:buNone/>
              <a:defRPr sz="1200"/>
            </a:lvl3pPr>
            <a:lvl4pPr marL="1369968" indent="0">
              <a:buNone/>
              <a:defRPr sz="1100"/>
            </a:lvl4pPr>
            <a:lvl5pPr marL="1826624" indent="0">
              <a:buNone/>
              <a:defRPr sz="1100"/>
            </a:lvl5pPr>
            <a:lvl6pPr marL="2283310" indent="0">
              <a:buNone/>
              <a:defRPr sz="1100"/>
            </a:lvl6pPr>
            <a:lvl7pPr marL="2739934" indent="0">
              <a:buNone/>
              <a:defRPr sz="1100"/>
            </a:lvl7pPr>
            <a:lvl8pPr marL="3196560" indent="0">
              <a:buNone/>
              <a:defRPr sz="1100"/>
            </a:lvl8pPr>
            <a:lvl9pPr marL="365318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0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8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27" indent="0">
              <a:buNone/>
              <a:defRPr sz="2800"/>
            </a:lvl2pPr>
            <a:lvl3pPr marL="913312" indent="0">
              <a:buNone/>
              <a:defRPr sz="2400"/>
            </a:lvl3pPr>
            <a:lvl4pPr marL="1369968" indent="0">
              <a:buNone/>
              <a:defRPr sz="2000"/>
            </a:lvl4pPr>
            <a:lvl5pPr marL="1826624" indent="0">
              <a:buNone/>
              <a:defRPr sz="2000"/>
            </a:lvl5pPr>
            <a:lvl6pPr marL="2283310" indent="0">
              <a:buNone/>
              <a:defRPr sz="2000"/>
            </a:lvl6pPr>
            <a:lvl7pPr marL="2739934" indent="0">
              <a:buNone/>
              <a:defRPr sz="2000"/>
            </a:lvl7pPr>
            <a:lvl8pPr marL="3196560" indent="0">
              <a:buNone/>
              <a:defRPr sz="2000"/>
            </a:lvl8pPr>
            <a:lvl9pPr marL="365318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27" indent="0">
              <a:buNone/>
              <a:defRPr sz="1500"/>
            </a:lvl2pPr>
            <a:lvl3pPr marL="913312" indent="0">
              <a:buNone/>
              <a:defRPr sz="1200"/>
            </a:lvl3pPr>
            <a:lvl4pPr marL="1369968" indent="0">
              <a:buNone/>
              <a:defRPr sz="1100"/>
            </a:lvl4pPr>
            <a:lvl5pPr marL="1826624" indent="0">
              <a:buNone/>
              <a:defRPr sz="1100"/>
            </a:lvl5pPr>
            <a:lvl6pPr marL="2283310" indent="0">
              <a:buNone/>
              <a:defRPr sz="1100"/>
            </a:lvl6pPr>
            <a:lvl7pPr marL="2739934" indent="0">
              <a:buNone/>
              <a:defRPr sz="1100"/>
            </a:lvl7pPr>
            <a:lvl8pPr marL="3196560" indent="0">
              <a:buNone/>
              <a:defRPr sz="1100"/>
            </a:lvl8pPr>
            <a:lvl9pPr marL="365318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3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44" tIns="45718" rIns="91344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44" tIns="45718" rIns="91344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44" tIns="45718" rIns="9134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44" tIns="45718" rIns="9134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44" tIns="45718" rIns="9134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defTabSz="91331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44" indent="-228344" algn="l" defTabSz="91331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30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54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80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907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92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48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904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90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7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12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68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24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10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34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60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87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injust.gov.ru/ru/documents/7755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bookchamber.ru/book/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oek.rsl.ru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_0rJbTDiMw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nro.minjust.ru/NKOForeignAgent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injust.gov.ru/ru/pages/reestr-nezaregistrirovannyh-obshestvennyh-obedinenij-vypolnyayushih-funkcii-inostrannogo-agent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352" y="293777"/>
            <a:ext cx="8744989" cy="677107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Хабаровскому краю, Сахалинской области и Еврейской автономной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РК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181103"/>
            <a:ext cx="12192000" cy="567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Профилактика ТЕРОВ\Хабаровск\Вебинар\ОВ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2" y="2191286"/>
            <a:ext cx="6834188" cy="324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6199" y="172657"/>
            <a:ext cx="9931399" cy="477050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маркировки СМИ сообщений и материалов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иноагентов</a:t>
            </a:r>
            <a:endParaRPr lang="ru-RU" sz="250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Alexander Ivanov (ivanovalexander59) — профиль | Pinterest">
            <a:extLst>
              <a:ext uri="{FF2B5EF4-FFF2-40B4-BE49-F238E27FC236}">
                <a16:creationId xmlns="" xmlns:a16="http://schemas.microsoft.com/office/drawing/2014/main" id="{6F67E7A9-98E7-4B40-A2F4-DA10F353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497" y="5023720"/>
            <a:ext cx="1133302" cy="98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Профилактика ТЕРОВ\Хабаровск\Вебинар\ОВД 2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99" y="1198878"/>
            <a:ext cx="4505325" cy="51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Галочка картинки, стоковые фото Галочка | Depositphotos">
            <a:extLst>
              <a:ext uri="{FF2B5EF4-FFF2-40B4-BE49-F238E27FC236}">
                <a16:creationId xmlns="" xmlns:a16="http://schemas.microsoft.com/office/drawing/2014/main" id="{EF19CA9F-B65F-4CA6-8AE2-15EC3E11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" y="5107933"/>
            <a:ext cx="1239592" cy="123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6199" y="172657"/>
            <a:ext cx="9931399" cy="477050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маркировки СМИ сообщений и материалов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иноагентов</a:t>
            </a:r>
            <a:endParaRPr lang="ru-RU" sz="250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Профилактика ТЕРОВ\Хабаровск\Вебинар\левад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4389847"/>
            <a:ext cx="6716713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рофилактика ТЕРОВ\Хабаровск\Вебинар\Левада Цент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1428750"/>
            <a:ext cx="8599488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Галочка картинки, стоковые фото Галочка | Depositphotos">
            <a:extLst>
              <a:ext uri="{FF2B5EF4-FFF2-40B4-BE49-F238E27FC236}">
                <a16:creationId xmlns="" xmlns:a16="http://schemas.microsoft.com/office/drawing/2014/main" id="{EF19CA9F-B65F-4CA6-8AE2-15EC3E11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7933"/>
            <a:ext cx="1239592" cy="123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lexander Ivanov (ivanovalexander59) — профиль | Pinterest">
            <a:extLst>
              <a:ext uri="{FF2B5EF4-FFF2-40B4-BE49-F238E27FC236}">
                <a16:creationId xmlns="" xmlns:a16="http://schemas.microsoft.com/office/drawing/2014/main" id="{6F67E7A9-98E7-4B40-A2F4-DA10F353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061" y="3271120"/>
            <a:ext cx="1133302" cy="98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830" y="1807284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5946" y="237958"/>
            <a:ext cx="4226167" cy="646327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ИноСМИ</a:t>
            </a:r>
            <a:r>
              <a:rPr lang="ru-RU" sz="3600" b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-иноагенты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2112" y="3638993"/>
            <a:ext cx="1741682" cy="677104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168 </a:t>
            </a:r>
            <a:r>
              <a:rPr lang="ru-RU" dirty="0" err="1" smtClean="0">
                <a:solidFill>
                  <a:schemeClr val="tx1"/>
                </a:solidFill>
              </a:rPr>
              <a:t>ИноСМИ-иноагентов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4847" y="1467980"/>
            <a:ext cx="7631503" cy="707887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Деятельность регулируется ст. 25.1 Закона Российской Федерации от 27.12.1991 № 2124-1 «О средствах массовой информации»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8908" y="2732717"/>
            <a:ext cx="4789771" cy="677107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Реестр на сайте Минюста по адресу: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https://minjust.gov.ru/ru/documents/7755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/#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20" y="2253345"/>
            <a:ext cx="5781767" cy="421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право 11"/>
          <p:cNvSpPr/>
          <p:nvPr/>
        </p:nvSpPr>
        <p:spPr>
          <a:xfrm rot="9459089">
            <a:off x="6643713" y="4325461"/>
            <a:ext cx="1116560" cy="388033"/>
          </a:xfrm>
          <a:prstGeom prst="right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718" rIns="91344" bIns="4571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499" y="2210937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4561" y="312357"/>
            <a:ext cx="4080240" cy="646331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ИноСМИ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-иноагенты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7421" y="1517290"/>
            <a:ext cx="8454523" cy="1323439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Внимание!! </a:t>
            </a:r>
            <a:r>
              <a:rPr lang="ru-RU" sz="2000" dirty="0">
                <a:solidFill>
                  <a:schemeClr val="tx1"/>
                </a:solidFill>
              </a:rPr>
              <a:t>В реестр </a:t>
            </a:r>
            <a:r>
              <a:rPr lang="ru-RU" sz="2000" dirty="0" err="1">
                <a:solidFill>
                  <a:schemeClr val="tx1"/>
                </a:solidFill>
              </a:rPr>
              <a:t>ИноСМИ-иноагентов</a:t>
            </a:r>
            <a:r>
              <a:rPr lang="ru-RU" sz="2000" dirty="0">
                <a:solidFill>
                  <a:schemeClr val="tx1"/>
                </a:solidFill>
              </a:rPr>
              <a:t> могут быть включены сами информационные ресурсы, российские юридические лица, которые созданы для распространения материалов </a:t>
            </a:r>
            <a:r>
              <a:rPr lang="ru-RU" sz="2000" dirty="0" err="1">
                <a:solidFill>
                  <a:schemeClr val="tx1"/>
                </a:solidFill>
              </a:rPr>
              <a:t>иноСМИ-иноагентов</a:t>
            </a:r>
            <a:r>
              <a:rPr lang="ru-RU" sz="2000" dirty="0">
                <a:solidFill>
                  <a:schemeClr val="tx1"/>
                </a:solidFill>
              </a:rPr>
              <a:t> на территории России, а также физические лица.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4844" y="3732913"/>
            <a:ext cx="8465409" cy="1631216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Для распространения материалов </a:t>
            </a:r>
            <a:r>
              <a:rPr lang="ru-RU" sz="2000" b="1" dirty="0" err="1">
                <a:solidFill>
                  <a:srgbClr val="FF0000"/>
                </a:solidFill>
              </a:rPr>
              <a:t>ИноСМИ-иноагентов</a:t>
            </a:r>
            <a:r>
              <a:rPr lang="ru-RU" sz="2000" b="1" dirty="0">
                <a:solidFill>
                  <a:srgbClr val="FF0000"/>
                </a:solidFill>
              </a:rPr>
              <a:t>!! </a:t>
            </a:r>
            <a:r>
              <a:rPr lang="ru-RU" sz="2000" dirty="0">
                <a:solidFill>
                  <a:schemeClr val="tx1"/>
                </a:solidFill>
              </a:rPr>
              <a:t>Сообщения и материалы </a:t>
            </a:r>
            <a:r>
              <a:rPr lang="ru-RU" sz="2000" dirty="0" err="1">
                <a:solidFill>
                  <a:schemeClr val="tx1"/>
                </a:solidFill>
              </a:rPr>
              <a:t>ИноСМИ-иноагента</a:t>
            </a:r>
            <a:r>
              <a:rPr lang="ru-RU" sz="2000" dirty="0">
                <a:solidFill>
                  <a:schemeClr val="tx1"/>
                </a:solidFill>
              </a:rPr>
              <a:t> должны распространяться на территории России с соответствующей маркировкой. </a:t>
            </a:r>
            <a:r>
              <a:rPr lang="ru-RU" sz="2000" u="sng" dirty="0">
                <a:solidFill>
                  <a:srgbClr val="FF0000"/>
                </a:solidFill>
              </a:rPr>
              <a:t>Порядок</a:t>
            </a:r>
            <a:r>
              <a:rPr lang="ru-RU" sz="2000" dirty="0">
                <a:solidFill>
                  <a:srgbClr val="17375E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размещения маркировки и ее содержание утверждены </a:t>
            </a:r>
            <a:r>
              <a:rPr lang="ru-RU" sz="2000" u="sng" dirty="0">
                <a:solidFill>
                  <a:srgbClr val="FF0000"/>
                </a:solidFill>
              </a:rPr>
              <a:t>Приказом </a:t>
            </a:r>
            <a:r>
              <a:rPr lang="ru-RU" sz="2000" u="sng" dirty="0" err="1">
                <a:solidFill>
                  <a:srgbClr val="FF0000"/>
                </a:solidFill>
              </a:rPr>
              <a:t>Роскомнадзора</a:t>
            </a:r>
            <a:r>
              <a:rPr lang="ru-RU" sz="2000" u="sng" dirty="0">
                <a:solidFill>
                  <a:srgbClr val="FF0000"/>
                </a:solidFill>
              </a:rPr>
              <a:t> №124 от 23.09.2020</a:t>
            </a:r>
            <a:r>
              <a:rPr lang="ru-RU" sz="2000" dirty="0">
                <a:solidFill>
                  <a:srgbClr val="17375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8671" y="1497243"/>
            <a:ext cx="8874660" cy="1323439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"Данное сообщение (материал) создано и (или) распространено иностранным средством массовой информации, выполняющим функции иностранного агента, и (или) российским юридическим лицом, выполняющим функции иностранного агента"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4561" y="312357"/>
            <a:ext cx="4080240" cy="646331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ИноСМИ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-иноагенты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8671" y="3146886"/>
            <a:ext cx="8874660" cy="1938988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распространении сообщений и материалов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иноСМИ-иноагентов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печатной продукции, аудиовизуальной продукции, а также при распространении иных сообщений и материалов (в том числе в сети «Интернет) указание должно иметь форму текстового сообщения.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распространении аудиосообщений и материалов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иноСМИ-иноагентов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указание должно иметь звуковую форму.</a:t>
            </a:r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6199" y="172657"/>
            <a:ext cx="9931399" cy="861770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маркировки СМИ сообщений и материалов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иноСМИ-иноагентов</a:t>
            </a:r>
            <a:endParaRPr lang="ru-RU" sz="250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F:\Fotoram.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05" y="2191286"/>
            <a:ext cx="3110170" cy="376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Fotoram.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16" y="2191286"/>
            <a:ext cx="3110170" cy="376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лачко с текстом: овальное 4">
            <a:extLst>
              <a:ext uri="{FF2B5EF4-FFF2-40B4-BE49-F238E27FC236}">
                <a16:creationId xmlns:a16="http://schemas.microsoft.com/office/drawing/2014/main" xmlns="" id="{FDE45366-CEFF-4766-9E6F-DEE7A50B45BB}"/>
              </a:ext>
            </a:extLst>
          </p:cNvPr>
          <p:cNvSpPr/>
          <p:nvPr/>
        </p:nvSpPr>
        <p:spPr>
          <a:xfrm>
            <a:off x="3126307" y="1701800"/>
            <a:ext cx="3185591" cy="176137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581" tIns="85289" rIns="170581" bIns="85289" rtlCol="0" anchor="ctr"/>
          <a:lstStyle/>
          <a:p>
            <a:pPr algn="ctr" defTabSz="1705809"/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Цветкова Юлия Владимировна опубликовала…»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лачко с текстом: овальное 4">
            <a:extLst>
              <a:ext uri="{FF2B5EF4-FFF2-40B4-BE49-F238E27FC236}">
                <a16:creationId xmlns:a16="http://schemas.microsoft.com/office/drawing/2014/main" xmlns="" id="{FDE45366-CEFF-4766-9E6F-DEE7A50B45BB}"/>
              </a:ext>
            </a:extLst>
          </p:cNvPr>
          <p:cNvSpPr/>
          <p:nvPr/>
        </p:nvSpPr>
        <p:spPr>
          <a:xfrm>
            <a:off x="8587307" y="1701800"/>
            <a:ext cx="3185591" cy="176137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581" tIns="85289" rIns="170581" bIns="85289" rtlCol="0" anchor="ctr"/>
          <a:lstStyle/>
          <a:p>
            <a:pPr algn="ctr" defTabSz="1705809"/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Цветкова Юлия Владимировна опубликовала…»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68090" y="3744343"/>
            <a:ext cx="4386610" cy="14499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597645" y="3807601"/>
            <a:ext cx="4127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ea typeface="Tahoma" pitchFamily="34" charset="0"/>
                <a:cs typeface="Tahoma" pitchFamily="34" charset="0"/>
              </a:rPr>
              <a:t>Данное сообщение (материал) создано и (или) распространено иностранным средством массовой информации, выполняющим функции иностранного агента</a:t>
            </a:r>
            <a:endParaRPr lang="ru-RU" sz="1800" u="sng" dirty="0"/>
          </a:p>
        </p:txBody>
      </p:sp>
      <p:pic>
        <p:nvPicPr>
          <p:cNvPr id="24" name="Picture 2" descr="Галочка картинки, стоковые фото Галочка | Depositphotos">
            <a:extLst>
              <a:ext uri="{FF2B5EF4-FFF2-40B4-BE49-F238E27FC236}">
                <a16:creationId xmlns:a16="http://schemas.microsoft.com/office/drawing/2014/main" xmlns="" id="{EF19CA9F-B65F-4CA6-8AE2-15EC3E11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89" y="5131040"/>
            <a:ext cx="1239592" cy="123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lexander Ivanov (ivanovalexander59) — профиль | Pinterest">
            <a:extLst>
              <a:ext uri="{FF2B5EF4-FFF2-40B4-BE49-F238E27FC236}">
                <a16:creationId xmlns:a16="http://schemas.microsoft.com/office/drawing/2014/main" xmlns="" id="{6F67E7A9-98E7-4B40-A2F4-DA10F353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451" y="5131040"/>
            <a:ext cx="1133302" cy="98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6460" y="1617521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9664" y="306830"/>
            <a:ext cx="6252677" cy="584775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Административная ответственность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3748" y="1484121"/>
            <a:ext cx="8364504" cy="2862323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</a:rPr>
              <a:t>30.04.2021</a:t>
            </a:r>
            <a:r>
              <a:rPr lang="ru-RU" sz="2000" dirty="0">
                <a:solidFill>
                  <a:srgbClr val="17375E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в КоАП РФ были внесены изменения. Статья 13.15 была дополнена частью 2.4, которая устанавливает административную ответственность за распространение СМИ сообщений и материалов иностранных СМИ, выполняющих функции иноагента, и российских юридических лиц, включенных в реестр </a:t>
            </a:r>
            <a:r>
              <a:rPr lang="ru-RU" sz="2000" dirty="0" err="1">
                <a:solidFill>
                  <a:schemeClr val="tx1"/>
                </a:solidFill>
              </a:rPr>
              <a:t>ИноСМИ-иноагентов</a:t>
            </a:r>
            <a:r>
              <a:rPr lang="ru-RU" sz="2000" dirty="0">
                <a:solidFill>
                  <a:schemeClr val="tx1"/>
                </a:solidFill>
              </a:rPr>
              <a:t>, без соответствующего указания.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Административная ответственность по </a:t>
            </a:r>
            <a:r>
              <a:rPr lang="ru-RU" sz="2000" dirty="0">
                <a:solidFill>
                  <a:srgbClr val="FF0000"/>
                </a:solidFill>
              </a:rPr>
              <a:t>ч.2.4 ст. 13.15 КоАП РФ </a:t>
            </a:r>
            <a:r>
              <a:rPr lang="ru-RU" sz="2000" dirty="0">
                <a:solidFill>
                  <a:schemeClr val="tx1"/>
                </a:solidFill>
              </a:rPr>
              <a:t>предусматривает штраф на должностное лицо в размере </a:t>
            </a:r>
            <a:r>
              <a:rPr lang="ru-RU" sz="2000" dirty="0">
                <a:solidFill>
                  <a:srgbClr val="FF0000"/>
                </a:solidFill>
              </a:rPr>
              <a:t>от</a:t>
            </a:r>
            <a:r>
              <a:rPr lang="ru-RU" sz="2000" dirty="0">
                <a:solidFill>
                  <a:srgbClr val="17375E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4 до 4 тысяч рублей</a:t>
            </a:r>
            <a:r>
              <a:rPr lang="ru-RU" sz="2000" dirty="0">
                <a:solidFill>
                  <a:srgbClr val="17375E"/>
                </a:solidFill>
              </a:rPr>
              <a:t>, </a:t>
            </a:r>
            <a:r>
              <a:rPr lang="ru-RU" sz="2000" dirty="0">
                <a:solidFill>
                  <a:schemeClr val="tx1"/>
                </a:solidFill>
              </a:rPr>
              <a:t>на юридическое - </a:t>
            </a:r>
            <a:r>
              <a:rPr lang="ru-RU" sz="2000" dirty="0">
                <a:solidFill>
                  <a:srgbClr val="FF0000"/>
                </a:solidFill>
              </a:rPr>
              <a:t>от 40 до 50 тысяч рублей</a:t>
            </a:r>
            <a:r>
              <a:rPr lang="ru-RU" sz="2000" dirty="0">
                <a:solidFill>
                  <a:srgbClr val="17375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0726" y="1382232"/>
            <a:ext cx="10409274" cy="366823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Федерального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закона от 29.12.1994 № 77-ФЗ </a:t>
            </a:r>
            <a:b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обязательном экземпляре документов», предъявляемые к редакциям средств массовой информации.</a:t>
            </a:r>
            <a:endParaRPr lang="ru-RU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767808" y="293773"/>
            <a:ext cx="8744989" cy="677107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Хабаровскому краю, Сахалинской области и Еврейской автономной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6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7808" y="293773"/>
            <a:ext cx="8744989" cy="677107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Хабаровскому краю, Сахалинской области и Еврейской автономной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010735" y="108117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92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/>
          </p:cNvSpPr>
          <p:nvPr/>
        </p:nvSpPr>
        <p:spPr bwMode="auto">
          <a:xfrm>
            <a:off x="11243491" y="6351663"/>
            <a:ext cx="332564" cy="3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60898" tIns="60898" rIns="60898" bIns="60898" anchor="ctr">
            <a:spAutoFit/>
          </a:bodyPr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r" defTabSz="1217850" eaLnBrk="1" fontAlgn="base" hangingPunct="0">
              <a:spcBef>
                <a:spcPct val="0"/>
              </a:spcBef>
              <a:spcAft>
                <a:spcPct val="0"/>
              </a:spcAft>
            </a:pPr>
            <a:fld id="{5911D41B-A34A-4263-B9E6-AA306FBFEFDD}" type="slidenum">
              <a:rPr lang="ru-RU" altLang="ru-RU" sz="1600">
                <a:solidFill>
                  <a:srgbClr val="888888"/>
                </a:solidFill>
              </a:rPr>
              <a:pPr algn="r" defTabSz="1217850" eaLnBrk="1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 sz="1600">
              <a:solidFill>
                <a:srgbClr val="888888"/>
              </a:solidFill>
            </a:endParaRPr>
          </a:p>
        </p:txBody>
      </p:sp>
      <p:sp>
        <p:nvSpPr>
          <p:cNvPr id="3075" name="Rectangle 3" descr="Заголовок 5"/>
          <p:cNvSpPr>
            <a:spLocks noGrp="1" noChangeArrowheads="1"/>
          </p:cNvSpPr>
          <p:nvPr>
            <p:ph type="title"/>
          </p:nvPr>
        </p:nvSpPr>
        <p:spPr>
          <a:xfrm>
            <a:off x="648586" y="0"/>
            <a:ext cx="10313581" cy="1196656"/>
          </a:xfrm>
        </p:spPr>
        <p:txBody>
          <a:bodyPr>
            <a:normAutofit/>
          </a:bodyPr>
          <a:lstStyle/>
          <a:p>
            <a:pPr defTabSz="668130"/>
            <a:r>
              <a:rPr lang="ru-RU" altLang="ru-RU" sz="1900" b="1" dirty="0">
                <a:solidFill>
                  <a:srgbClr val="17375E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  <a:t>Направление обязательного экземпляра печатного издания </a:t>
            </a:r>
            <a:br>
              <a:rPr lang="ru-RU" altLang="ru-RU" sz="1900" b="1" dirty="0">
                <a:solidFill>
                  <a:srgbClr val="17375E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</a:br>
            <a:r>
              <a:rPr lang="ru-RU" altLang="ru-RU" sz="1900" b="1" i="1" dirty="0">
                <a:solidFill>
                  <a:srgbClr val="17375E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  <a:t>в бумажной форме (</a:t>
            </a:r>
            <a:r>
              <a:rPr lang="ru-RU" altLang="ru-RU" sz="1900" b="1" i="1" dirty="0" smtClean="0">
                <a:solidFill>
                  <a:srgbClr val="17375E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  <a:t>ч.1 </a:t>
            </a:r>
            <a:r>
              <a:rPr lang="ru-RU" altLang="ru-RU" sz="1900" b="1" i="1" dirty="0">
                <a:solidFill>
                  <a:srgbClr val="17375E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  <a:t>ст. 7 </a:t>
            </a:r>
            <a:r>
              <a:rPr lang="ru-RU" altLang="ru-RU" sz="1900" b="1" dirty="0">
                <a:solidFill>
                  <a:srgbClr val="17375E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  <a:t>Федеральный закон от 29.12.1994 № 77-ФЗ </a:t>
            </a:r>
            <a:br>
              <a:rPr lang="ru-RU" altLang="ru-RU" sz="1900" b="1" dirty="0">
                <a:solidFill>
                  <a:srgbClr val="17375E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</a:br>
            <a:r>
              <a:rPr lang="ru-RU" altLang="ru-RU" sz="1900" b="1" dirty="0">
                <a:solidFill>
                  <a:srgbClr val="17375E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  <a:t>«Об обязательном экземпляре документов»)</a:t>
            </a:r>
            <a:endParaRPr lang="ru-RU" altLang="ru-RU" sz="2400" b="1" i="1" dirty="0">
              <a:solidFill>
                <a:srgbClr val="17375E"/>
              </a:solidFill>
              <a:latin typeface="Times New Roman" pitchFamily="18" charset="0"/>
              <a:ea typeface="Arial Narrow" pitchFamily="34" charset="0"/>
              <a:cs typeface="Times New Roman" pitchFamily="18" charset="0"/>
              <a:sym typeface="Arial Narrow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idx="1"/>
          </p:nvPr>
        </p:nvSpPr>
        <p:spPr>
          <a:xfrm>
            <a:off x="46567" y="1316628"/>
            <a:ext cx="11811000" cy="554143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sz="1900" b="1" i="1" dirty="0">
                <a:latin typeface="Times New Roman" pitchFamily="18" charset="0"/>
                <a:cs typeface="Times New Roman" pitchFamily="18" charset="0"/>
              </a:rPr>
              <a:t>Министерство цифрового развития, связи и массовых коммуникаций Российской Федерации (</a:t>
            </a:r>
            <a:r>
              <a:rPr lang="ru-RU" altLang="ru-RU" sz="1900" b="1" i="1" dirty="0" err="1">
                <a:latin typeface="Times New Roman" pitchFamily="18" charset="0"/>
                <a:cs typeface="Times New Roman" pitchFamily="18" charset="0"/>
              </a:rPr>
              <a:t>Минцифры</a:t>
            </a:r>
            <a:r>
              <a:rPr lang="ru-RU" altLang="ru-RU" sz="1900" b="1" i="1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598342">
              <a:spcBef>
                <a:spcPct val="0"/>
              </a:spcBef>
              <a:buNone/>
            </a:pPr>
            <a:r>
              <a:rPr lang="ru-RU" altLang="ru-RU" sz="1900" b="1" i="1" dirty="0">
                <a:latin typeface="Times New Roman" pitchFamily="18" charset="0"/>
                <a:cs typeface="Times New Roman" pitchFamily="18" charset="0"/>
              </a:rPr>
              <a:t>адрес почтовой доставки: 127006, г. Москва, Страстной бульвар, д. 5.</a:t>
            </a:r>
          </a:p>
          <a:p>
            <a:pPr marL="0" indent="598342">
              <a:spcBef>
                <a:spcPct val="0"/>
              </a:spcBef>
              <a:buNone/>
            </a:pPr>
            <a:r>
              <a:rPr lang="ru-RU" altLang="ru-RU" sz="1900" b="1" i="1" dirty="0">
                <a:latin typeface="Times New Roman" pitchFamily="18" charset="0"/>
                <a:cs typeface="Times New Roman" pitchFamily="18" charset="0"/>
              </a:rPr>
              <a:t>телефон для справок: +7 495 771-80-00, 8 800 222-15-01</a:t>
            </a:r>
          </a:p>
          <a:p>
            <a:pPr marL="0" indent="598342">
              <a:spcBef>
                <a:spcPct val="0"/>
              </a:spcBef>
              <a:buNone/>
            </a:pPr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598342">
              <a:spcBef>
                <a:spcPts val="800"/>
              </a:spcBef>
              <a:buNone/>
            </a:pP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Производители документов доставляют в федеральный орган исполнительной власти в сфере печати, средств массовой информации и массовых коммуникаций по одному обязательному федеральному экземпляру всех видов печатных изданий.</a:t>
            </a:r>
          </a:p>
          <a:p>
            <a:pPr marL="0" indent="598342">
              <a:spcBef>
                <a:spcPts val="800"/>
              </a:spcBef>
              <a:buNone/>
            </a:pP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выхода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в свет первой партии тиража доставляются обязательные экземпляры федеральных газет (газет, предназначенных для распространения преимущественно на всей территории Российской Федерации) и газет субъектов Российской Федерации на русском языке.</a:t>
            </a:r>
          </a:p>
          <a:p>
            <a:pPr marL="0" indent="598342">
              <a:spcBef>
                <a:spcPts val="800"/>
              </a:spcBef>
              <a:buNone/>
            </a:pP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altLang="ru-RU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семи дней со дня выхода 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в свет первой партии тиража доставляются обязательные экземпляры:</a:t>
            </a:r>
          </a:p>
          <a:p>
            <a:pPr marL="0" indent="598342">
              <a:spcBef>
                <a:spcPts val="800"/>
              </a:spcBef>
            </a:pP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книг и брошюр, журналов и продолжающихся изданий на русском языке;</a:t>
            </a:r>
          </a:p>
          <a:p>
            <a:pPr marL="0" indent="598342">
              <a:spcBef>
                <a:spcPts val="800"/>
              </a:spcBef>
            </a:pP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многотиражных газет муниципальных образований и рекламных изданий на русском языке;</a:t>
            </a:r>
          </a:p>
          <a:p>
            <a:pPr marL="0" indent="598342" eaLnBrk="1">
              <a:spcBef>
                <a:spcPts val="800"/>
              </a:spcBef>
              <a:buSzTx/>
              <a:buNone/>
            </a:pP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Сроки доставки обязательного экземпляра всех видов печатных изданий исчисляются </a:t>
            </a:r>
            <a:r>
              <a:rPr lang="ru-RU" altLang="ru-RU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календарных днях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. В срок доставки обязательного экземпляра всех видов печатных изданий </a:t>
            </a:r>
            <a:r>
              <a:rPr lang="ru-RU" altLang="ru-RU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входят выходные и нерабочие праздничные дни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922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652" y="3940529"/>
            <a:ext cx="11744325" cy="2545331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Рассматриваемые вопросы: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Порядок распространения материалов и сообщений иностранных агентов.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Основные требования Федерального закона от 29.12.1994 № 77-ФЗ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«Об обязательном экземпляре документов», предъявляемые к редакциям средств массовой информации.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3. Недопущение случаев публикации в материалах информации о способах, методах изготовления и использования, а также местах приобретения наркотических средств, психотропных веществ и их прекурсоров.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808" y="293773"/>
            <a:ext cx="8744989" cy="677107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Хабаровскому краю, Сахалинской области и Еврейской автономной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/>
          </p:cNvSpPr>
          <p:nvPr/>
        </p:nvSpPr>
        <p:spPr bwMode="auto">
          <a:xfrm>
            <a:off x="11243491" y="6351658"/>
            <a:ext cx="332564" cy="3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60904" tIns="60904" rIns="60904" bIns="60904" anchor="ctr">
            <a:spAutoFit/>
          </a:bodyPr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r" defTabSz="1217970" eaLnBrk="1" fontAlgn="base" hangingPunct="0">
              <a:spcBef>
                <a:spcPct val="0"/>
              </a:spcBef>
              <a:spcAft>
                <a:spcPct val="0"/>
              </a:spcAft>
            </a:pPr>
            <a:fld id="{113FD7BB-1361-4898-AB59-8F88D1F705B6}" type="slidenum">
              <a:rPr lang="ru-RU" altLang="ru-RU" sz="1600">
                <a:solidFill>
                  <a:srgbClr val="888888"/>
                </a:solidFill>
              </a:rPr>
              <a:pPr algn="r" defTabSz="1217970" eaLnBrk="1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 sz="1600">
              <a:solidFill>
                <a:srgbClr val="888888"/>
              </a:solidFill>
            </a:endParaRPr>
          </a:p>
        </p:txBody>
      </p:sp>
      <p:sp>
        <p:nvSpPr>
          <p:cNvPr id="4099" name="Rectangle 3" descr="Заголовок 5"/>
          <p:cNvSpPr>
            <a:spLocks noGrp="1" noChangeArrowheads="1"/>
          </p:cNvSpPr>
          <p:nvPr>
            <p:ph type="title"/>
          </p:nvPr>
        </p:nvSpPr>
        <p:spPr>
          <a:xfrm>
            <a:off x="715686" y="160079"/>
            <a:ext cx="9241367" cy="1264684"/>
          </a:xfrm>
        </p:spPr>
        <p:txBody>
          <a:bodyPr>
            <a:normAutofit fontScale="90000"/>
          </a:bodyPr>
          <a:lstStyle/>
          <a:p>
            <a:pPr algn="l" defTabSz="668194" eaLnBrk="1"/>
            <a:r>
              <a:rPr lang="ru-RU" altLang="ru-RU" sz="2100" b="1" dirty="0">
                <a:solidFill>
                  <a:srgbClr val="17375E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  <a:t>Направление обязательного экземпляра печатного издания </a:t>
            </a:r>
            <a:br>
              <a:rPr lang="ru-RU" altLang="ru-RU" sz="2100" b="1" dirty="0">
                <a:solidFill>
                  <a:srgbClr val="17375E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</a:br>
            <a:r>
              <a:rPr lang="ru-RU" altLang="ru-RU" sz="2100" b="1" i="1" dirty="0">
                <a:solidFill>
                  <a:srgbClr val="17375E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  <a:t>в бумажной форме (ч.2 ст. 7 </a:t>
            </a:r>
            <a:r>
              <a:rPr lang="ru-RU" altLang="ru-RU" sz="2100" b="1" dirty="0">
                <a:solidFill>
                  <a:srgbClr val="17375E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  <a:t>Федеральный закон от 29.12.1994 № 77-ФЗ </a:t>
            </a:r>
            <a:br>
              <a:rPr lang="ru-RU" altLang="ru-RU" sz="2100" b="1" dirty="0">
                <a:solidFill>
                  <a:srgbClr val="17375E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</a:br>
            <a:r>
              <a:rPr lang="ru-RU" altLang="ru-RU" sz="2100" b="1" dirty="0">
                <a:solidFill>
                  <a:srgbClr val="17375E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  <a:t>«Об обязательном экземпляре документов»)</a:t>
            </a:r>
            <a:r>
              <a:rPr lang="ru-RU" altLang="ru-RU" sz="2700" b="1" dirty="0">
                <a:solidFill>
                  <a:srgbClr val="376092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/>
            </a:r>
            <a:br>
              <a:rPr lang="ru-RU" altLang="ru-RU" sz="2700" b="1" dirty="0">
                <a:solidFill>
                  <a:srgbClr val="376092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</a:br>
            <a:endParaRPr lang="ru-RU" altLang="ru-RU" sz="2500" b="1" i="1" dirty="0">
              <a:solidFill>
                <a:srgbClr val="17375E"/>
              </a:solidFill>
              <a:latin typeface="Arial Narrow" pitchFamily="34" charset="0"/>
              <a:ea typeface="Arial Narrow" pitchFamily="34" charset="0"/>
              <a:cs typeface="Arial Narrow" pitchFamily="34" charset="0"/>
              <a:sym typeface="Arial Narrow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idx="1"/>
          </p:nvPr>
        </p:nvSpPr>
        <p:spPr>
          <a:xfrm>
            <a:off x="239185" y="1701803"/>
            <a:ext cx="11808883" cy="4991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Производители документов в целях последующего распределения изданий между крупнейшими библиотечно-информационными организациями доставляют в Информационное телеграфное агентство </a:t>
            </a:r>
            <a:r>
              <a:rPr lang="ru-RU" alt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(ИТАР-ТАСС)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обязательные федеральные экземпляры всех видов печатных изданий.</a:t>
            </a:r>
          </a:p>
          <a:p>
            <a:pPr>
              <a:buFont typeface="Arial" charset="0"/>
              <a:buNone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выхода в свет первой партии тиража доставляются 9 обязательных экземпляров федеральных газет (газет, предназначенных для распространения преимущественно на всей территории Российской Федерации) и газет субъектов Российской Федерации на русском языке.</a:t>
            </a:r>
          </a:p>
          <a:p>
            <a:pPr>
              <a:buFont typeface="Arial" charset="0"/>
              <a:buNone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alt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 дней со дня выхода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свет первой партии тиража доставляются:</a:t>
            </a:r>
          </a:p>
          <a:p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обязательных экземпляров книг и брошюр, журналов и продолжающихся изданий на русском языке;</a:t>
            </a:r>
          </a:p>
          <a:p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обязательных экземпляра многотиражных газет муниципальных образований и рекламных изданий на русском языке;</a:t>
            </a:r>
          </a:p>
          <a:p>
            <a:pPr>
              <a:buFont typeface="Arial" charset="0"/>
              <a:buNone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доставки обязательного экземпляра всех видов печатных изданий исчисляются </a:t>
            </a:r>
            <a:r>
              <a:rPr lang="ru-RU" alt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календарных днях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срок доставки обязательного экземпляра всех видов печатных изданий </a:t>
            </a:r>
            <a:r>
              <a:rPr lang="ru-RU" alt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входят выходные и нерабочие праздничные дни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z="1900" dirty="0"/>
          </a:p>
        </p:txBody>
      </p:sp>
      <p:pic>
        <p:nvPicPr>
          <p:cNvPr id="4101" name="Picture 5" descr="TASS_Logo_(Cyrillic)_2017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58" y="165100"/>
            <a:ext cx="1335866" cy="133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38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567" y="371475"/>
            <a:ext cx="10907233" cy="6199446"/>
          </a:xfrm>
        </p:spPr>
        <p:txBody>
          <a:bodyPr>
            <a:normAutofit lnSpcReduction="10000"/>
          </a:bodyPr>
          <a:lstStyle/>
          <a:p>
            <a:pPr marL="0" indent="446088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унитарное предприятие «Информационное телеграфное агентство России (ИТАР-ТАСС)»:</a:t>
            </a:r>
          </a:p>
          <a:p>
            <a:pPr marL="0" indent="446088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6088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газеты, журналы, должны доставляться по адресу:</a:t>
            </a:r>
          </a:p>
          <a:p>
            <a:pPr marL="0" indent="446088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143200, г. Можайск, ул. 20-го Января д. 20 корп. 2. Национальное фондохранилище филиала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ИТАР-ТАСС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«Российская книжная палата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6088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соблюдения положений Федерального закона (77-ФЗ)  по последующему распределению обязательных экземпляров газет между информационно-библиотечными организациями НЕОБХОДИМО предоставлять установленное законом количество обязательных экземпляров каждого номера газетных изданий СТРОГО В ОДНОЙ ПОСЫЛКЕ. Также возможна упаковка  полных комплектов нескольких номеров в одну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посылку)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46088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(496) 38-24-232 (о поступлении газет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6088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8 (496) 38-23-070 (о поступлении журналов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446088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транспортными компаниями, экспресс-почтой, курьерами и индивидуально осуществляется по адресу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Звездный бульвар, дом 17, строение 1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46088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Отправления почтой России осуществляется по адресу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129085, Москва, Звездный бульвар, дом 17, строение 1. Отдел приема.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046" y="138224"/>
            <a:ext cx="1378799" cy="137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467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/>
          </p:cNvSpPr>
          <p:nvPr/>
        </p:nvSpPr>
        <p:spPr bwMode="auto">
          <a:xfrm>
            <a:off x="11243533" y="6351653"/>
            <a:ext cx="332567" cy="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60910" tIns="60910" rIns="60910" bIns="60910" anchor="ctr">
            <a:spAutoFit/>
          </a:bodyPr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r" eaLnBrk="1"/>
            <a:fld id="{21312875-7D04-46E6-A547-AFADCC756809}" type="slidenum">
              <a:rPr lang="ru-RU" altLang="ru-RU" sz="1600">
                <a:solidFill>
                  <a:srgbClr val="888888"/>
                </a:solidFill>
              </a:rPr>
              <a:pPr algn="r" eaLnBrk="1"/>
              <a:t>22</a:t>
            </a:fld>
            <a:endParaRPr lang="ru-RU" altLang="ru-RU" sz="1600">
              <a:solidFill>
                <a:srgbClr val="888888"/>
              </a:solidFill>
            </a:endParaRPr>
          </a:p>
        </p:txBody>
      </p:sp>
      <p:sp>
        <p:nvSpPr>
          <p:cNvPr id="6147" name="Rectangle 2" descr="Заголовок 5"/>
          <p:cNvSpPr>
            <a:spLocks noGrp="1" noChangeArrowheads="1"/>
          </p:cNvSpPr>
          <p:nvPr>
            <p:ph type="title"/>
          </p:nvPr>
        </p:nvSpPr>
        <p:spPr>
          <a:xfrm>
            <a:off x="808074" y="85601"/>
            <a:ext cx="10189070" cy="1105246"/>
          </a:xfrm>
        </p:spPr>
        <p:txBody>
          <a:bodyPr>
            <a:normAutofit/>
          </a:bodyPr>
          <a:lstStyle/>
          <a:p>
            <a:pPr algn="l" defTabSz="668274" eaLnBrk="1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</a:rPr>
              <a:t>Направление обязательного экземпляра печатного издания 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</a:rPr>
            </a:b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</a:rPr>
              <a:t>в электронное форме (ч. 3 ст. 7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</a:rPr>
              <a:t>Федеральный закон от 29.12.1994 № 77-ФЗ 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</a:rPr>
              <a:t>«Об обязательном экземпляре документов»)</a:t>
            </a:r>
            <a:endParaRPr lang="ru-RU" altLang="ru-RU" sz="2000" b="1" i="1" dirty="0">
              <a:solidFill>
                <a:srgbClr val="002060"/>
              </a:solidFill>
              <a:latin typeface="Times New Roman" pitchFamily="18" charset="0"/>
              <a:ea typeface="Arial Narrow" pitchFamily="34" charset="0"/>
              <a:cs typeface="Times New Roman" pitchFamily="18" charset="0"/>
              <a:sym typeface="Arial Narrow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251884" y="1314492"/>
            <a:ext cx="11190816" cy="5090583"/>
          </a:xfrm>
        </p:spPr>
        <p:txBody>
          <a:bodyPr/>
          <a:lstStyle/>
          <a:p>
            <a:pPr marL="0" indent="0" eaLnBrk="1">
              <a:buSzTx/>
              <a:buNone/>
            </a:pPr>
            <a:r>
              <a:rPr lang="ru-RU" altLang="ru-RU" sz="2100" b="1" i="1" dirty="0">
                <a:solidFill>
                  <a:schemeClr val="tx1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</a:rPr>
              <a:t>Федеральное государственное унитарное предприятие «Информационное телеграфное агентство России (ИТАР-ТАСС)»</a:t>
            </a:r>
          </a:p>
          <a:p>
            <a:pPr marL="0" indent="0" eaLnBrk="1">
              <a:buSzTx/>
              <a:buNone/>
            </a:pPr>
            <a:r>
              <a:rPr lang="ru-RU" altLang="ru-RU" sz="2100" dirty="0">
                <a:solidFill>
                  <a:schemeClr val="tx1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</a:rPr>
              <a:t>Телефон для справок: 8 (495)791-01-10 (доб. 5127 или 5110)</a:t>
            </a:r>
          </a:p>
          <a:p>
            <a:pPr marL="0" indent="0" eaLnBrk="1">
              <a:buSzTx/>
              <a:buNone/>
            </a:pPr>
            <a:r>
              <a:rPr lang="ru-RU" altLang="ru-RU" sz="2100" dirty="0">
                <a:solidFill>
                  <a:schemeClr val="tx1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</a:rPr>
              <a:t>Сайт в сети «Интернет» (личный кабинет): </a:t>
            </a:r>
            <a:r>
              <a:rPr lang="ru-RU" altLang="ru-RU" sz="2100" u="sng" dirty="0">
                <a:solidFill>
                  <a:schemeClr val="tx1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  <a:hlinkClick r:id="rId3"/>
              </a:rPr>
              <a:t>https://online.bookchamber.ru/book/ru/</a:t>
            </a:r>
            <a:endParaRPr lang="ru-RU" altLang="ru-RU" sz="2100" dirty="0">
              <a:solidFill>
                <a:schemeClr val="tx1"/>
              </a:solidFill>
              <a:latin typeface="Times New Roman" pitchFamily="18" charset="0"/>
              <a:ea typeface="Arial Narrow" pitchFamily="34" charset="0"/>
              <a:cs typeface="Times New Roman" pitchFamily="18" charset="0"/>
              <a:sym typeface="Arial Narrow" pitchFamily="34" charset="0"/>
            </a:endParaRPr>
          </a:p>
          <a:p>
            <a:pPr marL="0" indent="0" eaLnBrk="1">
              <a:buSzTx/>
              <a:buNone/>
            </a:pPr>
            <a:endParaRPr lang="ru-RU" altLang="ru-RU" sz="2100" dirty="0">
              <a:solidFill>
                <a:schemeClr val="tx1"/>
              </a:solidFill>
              <a:latin typeface="Times New Roman" pitchFamily="18" charset="0"/>
              <a:ea typeface="Arial Narrow" pitchFamily="34" charset="0"/>
              <a:cs typeface="Times New Roman" pitchFamily="18" charset="0"/>
              <a:sym typeface="Arial Narrow" pitchFamily="34" charset="0"/>
            </a:endParaRPr>
          </a:p>
          <a:p>
            <a:pPr marL="0" indent="0" eaLnBrk="1">
              <a:buSzTx/>
              <a:buNone/>
            </a:pPr>
            <a:r>
              <a:rPr lang="ru-RU" altLang="ru-RU" sz="2100" b="1" i="1" dirty="0">
                <a:solidFill>
                  <a:schemeClr val="tx1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</a:rPr>
              <a:t>Федеральное государственное бюджетное учреждение «Российская </a:t>
            </a:r>
          </a:p>
          <a:p>
            <a:pPr marL="0" indent="0" eaLnBrk="1">
              <a:buSzTx/>
              <a:buNone/>
            </a:pPr>
            <a:r>
              <a:rPr lang="ru-RU" altLang="ru-RU" sz="2100" b="1" i="1" dirty="0">
                <a:solidFill>
                  <a:schemeClr val="tx1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</a:rPr>
              <a:t>государственная библиотека»</a:t>
            </a:r>
          </a:p>
          <a:p>
            <a:pPr marL="0" indent="0" eaLnBrk="1">
              <a:buSzTx/>
              <a:buNone/>
            </a:pPr>
            <a:r>
              <a:rPr lang="ru-RU" altLang="ru-RU" sz="2100" dirty="0">
                <a:solidFill>
                  <a:schemeClr val="tx1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</a:rPr>
              <a:t>Телефон для справок: 8 (495) 557-04-71</a:t>
            </a:r>
          </a:p>
          <a:p>
            <a:pPr marL="0" indent="0" eaLnBrk="1">
              <a:buSzTx/>
              <a:buNone/>
            </a:pPr>
            <a:r>
              <a:rPr lang="ru-RU" altLang="ru-RU" sz="2100" dirty="0">
                <a:solidFill>
                  <a:schemeClr val="tx1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</a:rPr>
              <a:t>Сайт в сети «Интернет» (личный кабинет): </a:t>
            </a:r>
            <a:r>
              <a:rPr lang="ru-RU" altLang="ru-RU" sz="2100" u="sng" dirty="0">
                <a:solidFill>
                  <a:schemeClr val="tx1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  <a:hlinkClick r:id="rId4"/>
              </a:rPr>
              <a:t>https://oek.rsl.ru/</a:t>
            </a:r>
            <a:endParaRPr lang="ru-RU" altLang="ru-RU" sz="2100" dirty="0">
              <a:solidFill>
                <a:schemeClr val="tx1"/>
              </a:solidFill>
              <a:latin typeface="Times New Roman" pitchFamily="18" charset="0"/>
              <a:ea typeface="Arial Narrow" pitchFamily="34" charset="0"/>
              <a:cs typeface="Times New Roman" pitchFamily="18" charset="0"/>
              <a:sym typeface="Arial Narrow" pitchFamily="34" charset="0"/>
            </a:endParaRPr>
          </a:p>
        </p:txBody>
      </p:sp>
      <p:pic>
        <p:nvPicPr>
          <p:cNvPr id="6149" name="Picture 4" descr="TASS_Logo_(Cyrillic)_2017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186" y="1354667"/>
            <a:ext cx="1703916" cy="170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150" name="Picture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068" y="3725336"/>
            <a:ext cx="1703917" cy="195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9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/>
          </p:cNvSpPr>
          <p:nvPr/>
        </p:nvSpPr>
        <p:spPr bwMode="auto">
          <a:xfrm>
            <a:off x="11243491" y="6351645"/>
            <a:ext cx="332564" cy="3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60917" tIns="60917" rIns="60917" bIns="60917" anchor="ctr">
            <a:spAutoFit/>
          </a:bodyPr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r" defTabSz="1218270" eaLnBrk="1" fontAlgn="base" hangingPunct="0">
              <a:spcBef>
                <a:spcPct val="0"/>
              </a:spcBef>
              <a:spcAft>
                <a:spcPct val="0"/>
              </a:spcAft>
            </a:pPr>
            <a:fld id="{14E3C08C-1AD7-414A-B041-CC30E756BEC9}" type="slidenum">
              <a:rPr lang="ru-RU" altLang="ru-RU" sz="1600">
                <a:solidFill>
                  <a:srgbClr val="888888"/>
                </a:solidFill>
              </a:rPr>
              <a:pPr algn="r" defTabSz="1218270" eaLnBrk="1" fontAlgn="base" hangingPunct="0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 sz="1600">
              <a:solidFill>
                <a:srgbClr val="888888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1885" y="1424763"/>
            <a:ext cx="11605683" cy="4433778"/>
          </a:xfrm>
        </p:spPr>
        <p:txBody>
          <a:bodyPr>
            <a:normAutofit/>
          </a:bodyPr>
          <a:lstStyle/>
          <a:p>
            <a:pPr marL="0" indent="598548" algn="just">
              <a:spcBef>
                <a:spcPct val="0"/>
              </a:spcBef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Обращаем внимание, что с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30 августа 2022 года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вступают в законную силу изменения в Федеральный закон от 29.12.1994 № 77-ФЗ «Об обязательном экземпляре документов», в части доставки производителями документов обязательных экземпляров  всех видов печатных изданий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только Российскую государственную библиотеку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98548" algn="just">
              <a:spcBef>
                <a:spcPct val="0"/>
              </a:spcBef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Также, производители документов </a:t>
            </a:r>
            <a:r>
              <a:rPr lang="ru-RU" altLang="ru-RU" sz="2400" i="1" u="sng" dirty="0">
                <a:latin typeface="Times New Roman" pitchFamily="18" charset="0"/>
                <a:cs typeface="Times New Roman" pitchFamily="18" charset="0"/>
              </a:rPr>
              <a:t>в течение семи дней со дня выхода в свет первой партии тиража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печатных изданий доставляют с использованием информационно-телекоммуникационных сетей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два обязательных экземпляра печатных изданий в электронной форме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заверенных квалифицированной электронной подписью производителя документа, в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Российскую государственную библиотеку.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6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 descr="Заголовок 5"/>
          <p:cNvSpPr>
            <a:spLocks noGrp="1" noChangeArrowheads="1"/>
          </p:cNvSpPr>
          <p:nvPr>
            <p:ph type="title"/>
          </p:nvPr>
        </p:nvSpPr>
        <p:spPr>
          <a:xfrm>
            <a:off x="247652" y="-112184"/>
            <a:ext cx="11973983" cy="1509184"/>
          </a:xfrm>
        </p:spPr>
        <p:txBody>
          <a:bodyPr/>
          <a:lstStyle/>
          <a:p>
            <a:pPr algn="l" defTabSz="668450" eaLnBrk="1"/>
            <a:r>
              <a:rPr lang="ru-RU" altLang="ru-RU" sz="2500" b="1">
                <a:solidFill>
                  <a:srgbClr val="17375E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Направление обязательного экземпляра печатного издания </a:t>
            </a:r>
            <a:br>
              <a:rPr lang="ru-RU" altLang="ru-RU" sz="2500" b="1">
                <a:solidFill>
                  <a:srgbClr val="17375E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</a:br>
            <a:r>
              <a:rPr lang="ru-RU" altLang="ru-RU" sz="2500" b="1">
                <a:solidFill>
                  <a:srgbClr val="17375E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(Федеральный закон от 29.12.1994 № 77-ФЗ «Об обязательном экземпляре документов»)</a:t>
            </a:r>
          </a:p>
        </p:txBody>
      </p:sp>
      <p:sp>
        <p:nvSpPr>
          <p:cNvPr id="8195" name="Text Box 2"/>
          <p:cNvSpPr txBox="1">
            <a:spLocks/>
          </p:cNvSpPr>
          <p:nvPr/>
        </p:nvSpPr>
        <p:spPr bwMode="auto">
          <a:xfrm>
            <a:off x="11243491" y="6351637"/>
            <a:ext cx="332564" cy="3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60925" tIns="60925" rIns="60925" bIns="60925" anchor="ctr">
            <a:spAutoFit/>
          </a:bodyPr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r" defTabSz="1218450" eaLnBrk="1" fontAlgn="base" hangingPunct="0">
              <a:spcBef>
                <a:spcPct val="0"/>
              </a:spcBef>
              <a:spcAft>
                <a:spcPct val="0"/>
              </a:spcAft>
            </a:pPr>
            <a:fld id="{B9BB9CDB-B4C3-4F89-9476-F934EC18C74F}" type="slidenum">
              <a:rPr lang="ru-RU" altLang="ru-RU" sz="1600">
                <a:solidFill>
                  <a:srgbClr val="888888"/>
                </a:solidFill>
              </a:rPr>
              <a:pPr algn="r" defTabSz="1218450" eaLnBrk="1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altLang="ru-RU" sz="1600">
              <a:solidFill>
                <a:srgbClr val="888888"/>
              </a:solidFill>
            </a:endParaRPr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220133" y="3958167"/>
            <a:ext cx="11169651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0925" tIns="60925" rIns="60925" bIns="60925"/>
          <a:lstStyle/>
          <a:p>
            <a:pPr defTabSz="121845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16389" name="AutoShape 4"/>
          <p:cNvSpPr>
            <a:spLocks/>
          </p:cNvSpPr>
          <p:nvPr/>
        </p:nvSpPr>
        <p:spPr bwMode="auto">
          <a:xfrm>
            <a:off x="152434" y="3217336"/>
            <a:ext cx="1479551" cy="1475317"/>
          </a:xfrm>
          <a:prstGeom prst="roundRect">
            <a:avLst>
              <a:gd name="adj" fmla="val 1794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/>
              <a:t>Выход в свет СМИ</a:t>
            </a:r>
          </a:p>
        </p:txBody>
      </p:sp>
      <p:sp>
        <p:nvSpPr>
          <p:cNvPr id="16390" name="AutoShape 5"/>
          <p:cNvSpPr>
            <a:spLocks/>
          </p:cNvSpPr>
          <p:nvPr/>
        </p:nvSpPr>
        <p:spPr bwMode="auto">
          <a:xfrm>
            <a:off x="1763218" y="4271436"/>
            <a:ext cx="2315633" cy="1475317"/>
          </a:xfrm>
          <a:prstGeom prst="roundRect">
            <a:avLst>
              <a:gd name="adj" fmla="val 1794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/>
              <a:t>В день выхода в свет: </a:t>
            </a:r>
            <a:r>
              <a:rPr lang="ru-RU" altLang="ru-RU"/>
              <a:t>в Минцифры и в ФГУП «ИТАР ТАСС»</a:t>
            </a:r>
          </a:p>
        </p:txBody>
      </p:sp>
      <p:sp>
        <p:nvSpPr>
          <p:cNvPr id="8199" name="Text Box 6"/>
          <p:cNvSpPr txBox="1">
            <a:spLocks/>
          </p:cNvSpPr>
          <p:nvPr/>
        </p:nvSpPr>
        <p:spPr bwMode="auto">
          <a:xfrm>
            <a:off x="-48684" y="4916669"/>
            <a:ext cx="1883835" cy="77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0925" tIns="60925" rIns="60925" bIns="60925" anchor="ctr">
            <a:spAutoFit/>
          </a:bodyPr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/>
              <a:t>В бумажном варианте</a:t>
            </a:r>
          </a:p>
        </p:txBody>
      </p:sp>
      <p:sp>
        <p:nvSpPr>
          <p:cNvPr id="16392" name="AutoShape 7"/>
          <p:cNvSpPr>
            <a:spLocks/>
          </p:cNvSpPr>
          <p:nvPr/>
        </p:nvSpPr>
        <p:spPr bwMode="auto">
          <a:xfrm>
            <a:off x="3695701" y="4868333"/>
            <a:ext cx="897467" cy="89746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rgbClr val="9BBB59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999"/>
              </a:srgbClr>
            </a:outerShdw>
          </a:effectLst>
        </p:spPr>
        <p:txBody>
          <a:bodyPr lIns="60925" tIns="60925" rIns="60925" bIns="60925" anchor="ctr"/>
          <a:lstStyle/>
          <a:p>
            <a:pPr defTabSz="12184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16393" name="AutoShape 8"/>
          <p:cNvSpPr>
            <a:spLocks/>
          </p:cNvSpPr>
          <p:nvPr/>
        </p:nvSpPr>
        <p:spPr bwMode="auto">
          <a:xfrm>
            <a:off x="1763218" y="2182287"/>
            <a:ext cx="2078567" cy="1475316"/>
          </a:xfrm>
          <a:prstGeom prst="roundRect">
            <a:avLst>
              <a:gd name="adj" fmla="val 1794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/>
              <a:t>Конвертация экземпляра из формата PDF в PDF/a (для ФГБУ «РГБ»)</a:t>
            </a:r>
          </a:p>
        </p:txBody>
      </p:sp>
      <p:sp>
        <p:nvSpPr>
          <p:cNvPr id="16394" name="AutoShape 9"/>
          <p:cNvSpPr>
            <a:spLocks/>
          </p:cNvSpPr>
          <p:nvPr/>
        </p:nvSpPr>
        <p:spPr bwMode="auto">
          <a:xfrm>
            <a:off x="3973018" y="1615051"/>
            <a:ext cx="2078567" cy="2042583"/>
          </a:xfrm>
          <a:prstGeom prst="roundRect">
            <a:avLst>
              <a:gd name="adj" fmla="val 12954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/>
              <a:t>В течение 7 дней: </a:t>
            </a:r>
          </a:p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/>
              <a:t>в электронной форме в ФГБУ «РГБ» и ФГУП «ИТАР ТАСС»</a:t>
            </a:r>
          </a:p>
        </p:txBody>
      </p:sp>
      <p:sp>
        <p:nvSpPr>
          <p:cNvPr id="16395" name="AutoShape 10"/>
          <p:cNvSpPr>
            <a:spLocks/>
          </p:cNvSpPr>
          <p:nvPr/>
        </p:nvSpPr>
        <p:spPr bwMode="auto">
          <a:xfrm>
            <a:off x="6426200" y="1157851"/>
            <a:ext cx="2262717" cy="2499783"/>
          </a:xfrm>
          <a:prstGeom prst="roundRect">
            <a:avLst>
              <a:gd name="adj" fmla="val 12727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/>
              <a:t>Проверка предоставленного экземпляра:</a:t>
            </a:r>
          </a:p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/>
              <a:t>1) Проверка ЭЦП</a:t>
            </a:r>
          </a:p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/>
              <a:t>2) Проверка файла программой</a:t>
            </a:r>
          </a:p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/>
              <a:t>3) Проверка файла специалистом</a:t>
            </a:r>
          </a:p>
        </p:txBody>
      </p:sp>
      <p:sp>
        <p:nvSpPr>
          <p:cNvPr id="16396" name="AutoShape 11"/>
          <p:cNvSpPr>
            <a:spLocks/>
          </p:cNvSpPr>
          <p:nvPr/>
        </p:nvSpPr>
        <p:spPr bwMode="auto">
          <a:xfrm>
            <a:off x="8879451" y="2180168"/>
            <a:ext cx="2078567" cy="1475317"/>
          </a:xfrm>
          <a:prstGeom prst="roundRect">
            <a:avLst>
              <a:gd name="adj" fmla="val 1794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/>
              <a:t>Исправление недостатков </a:t>
            </a:r>
          </a:p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/>
              <a:t>в течение 1 месяца</a:t>
            </a:r>
          </a:p>
        </p:txBody>
      </p:sp>
      <p:sp>
        <p:nvSpPr>
          <p:cNvPr id="8205" name="Text Box 12"/>
          <p:cNvSpPr txBox="1">
            <a:spLocks/>
          </p:cNvSpPr>
          <p:nvPr/>
        </p:nvSpPr>
        <p:spPr bwMode="auto">
          <a:xfrm>
            <a:off x="-48684" y="2017893"/>
            <a:ext cx="1883835" cy="77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0925" tIns="60925" rIns="60925" bIns="60925" anchor="ctr">
            <a:spAutoFit/>
          </a:bodyPr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/>
              <a:t>В электронном варианте</a:t>
            </a:r>
          </a:p>
        </p:txBody>
      </p:sp>
      <p:sp>
        <p:nvSpPr>
          <p:cNvPr id="16398" name="AutoShape 13"/>
          <p:cNvSpPr>
            <a:spLocks/>
          </p:cNvSpPr>
          <p:nvPr/>
        </p:nvSpPr>
        <p:spPr bwMode="auto">
          <a:xfrm>
            <a:off x="5645185" y="2978185"/>
            <a:ext cx="899583" cy="89958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rgbClr val="9BBB59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999"/>
              </a:srgbClr>
            </a:outerShdw>
          </a:effectLst>
        </p:spPr>
        <p:txBody>
          <a:bodyPr lIns="60925" tIns="60925" rIns="60925" bIns="60925" anchor="ctr"/>
          <a:lstStyle/>
          <a:p>
            <a:pPr defTabSz="12184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>
            <a:off x="1625634" y="3958167"/>
            <a:ext cx="339936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0925" tIns="60925" rIns="60925" bIns="60925"/>
          <a:lstStyle/>
          <a:p>
            <a:pPr defTabSz="121845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>
            <a:off x="7573468" y="3958167"/>
            <a:ext cx="239183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0925" tIns="60925" rIns="60925" bIns="60925"/>
          <a:lstStyle/>
          <a:p>
            <a:pPr defTabSz="121845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8209" name="Line 16"/>
          <p:cNvSpPr>
            <a:spLocks noChangeShapeType="1"/>
          </p:cNvSpPr>
          <p:nvPr/>
        </p:nvSpPr>
        <p:spPr bwMode="auto">
          <a:xfrm>
            <a:off x="4853519" y="3958167"/>
            <a:ext cx="2762249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0925" tIns="60925" rIns="60925" bIns="60925"/>
          <a:lstStyle/>
          <a:p>
            <a:pPr defTabSz="121845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8210" name="Line 17"/>
          <p:cNvSpPr>
            <a:spLocks noChangeShapeType="1"/>
          </p:cNvSpPr>
          <p:nvPr/>
        </p:nvSpPr>
        <p:spPr bwMode="auto">
          <a:xfrm>
            <a:off x="1629836" y="3958167"/>
            <a:ext cx="124671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0925" tIns="60925" rIns="60925" bIns="60925"/>
          <a:lstStyle/>
          <a:p>
            <a:pPr defTabSz="121845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16403" name="AutoShape 18"/>
          <p:cNvSpPr>
            <a:spLocks/>
          </p:cNvSpPr>
          <p:nvPr/>
        </p:nvSpPr>
        <p:spPr bwMode="auto">
          <a:xfrm>
            <a:off x="11313585" y="2978185"/>
            <a:ext cx="694267" cy="89958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385" y="0"/>
                </a:moveTo>
                <a:cubicBezTo>
                  <a:pt x="616" y="0"/>
                  <a:pt x="0" y="475"/>
                  <a:pt x="0" y="1069"/>
                </a:cubicBezTo>
                <a:cubicBezTo>
                  <a:pt x="0" y="1490"/>
                  <a:pt x="321" y="1855"/>
                  <a:pt x="782" y="2028"/>
                </a:cubicBezTo>
                <a:lnTo>
                  <a:pt x="782" y="21600"/>
                </a:lnTo>
                <a:lnTo>
                  <a:pt x="1993" y="21600"/>
                </a:lnTo>
                <a:lnTo>
                  <a:pt x="1993" y="2023"/>
                </a:lnTo>
                <a:cubicBezTo>
                  <a:pt x="2454" y="1850"/>
                  <a:pt x="2769" y="1490"/>
                  <a:pt x="2769" y="1069"/>
                </a:cubicBezTo>
                <a:cubicBezTo>
                  <a:pt x="2769" y="481"/>
                  <a:pt x="2155" y="0"/>
                  <a:pt x="1385" y="0"/>
                </a:cubicBezTo>
                <a:close/>
                <a:moveTo>
                  <a:pt x="6999" y="2126"/>
                </a:moveTo>
                <a:cubicBezTo>
                  <a:pt x="4468" y="2126"/>
                  <a:pt x="2565" y="2616"/>
                  <a:pt x="2565" y="2616"/>
                </a:cubicBezTo>
                <a:lnTo>
                  <a:pt x="2565" y="13368"/>
                </a:lnTo>
                <a:cubicBezTo>
                  <a:pt x="2565" y="13368"/>
                  <a:pt x="4468" y="12878"/>
                  <a:pt x="6999" y="12878"/>
                </a:cubicBezTo>
                <a:cubicBezTo>
                  <a:pt x="9530" y="12878"/>
                  <a:pt x="12210" y="14253"/>
                  <a:pt x="14916" y="14253"/>
                </a:cubicBezTo>
                <a:cubicBezTo>
                  <a:pt x="17622" y="14253"/>
                  <a:pt x="21600" y="13368"/>
                  <a:pt x="21600" y="13368"/>
                </a:cubicBezTo>
                <a:lnTo>
                  <a:pt x="21600" y="2616"/>
                </a:lnTo>
                <a:cubicBezTo>
                  <a:pt x="21600" y="2616"/>
                  <a:pt x="17615" y="3501"/>
                  <a:pt x="14916" y="3501"/>
                </a:cubicBezTo>
                <a:cubicBezTo>
                  <a:pt x="12217" y="3501"/>
                  <a:pt x="9530" y="2126"/>
                  <a:pt x="6999" y="2126"/>
                </a:cubicBezTo>
                <a:close/>
              </a:path>
            </a:pathLst>
          </a:custGeom>
          <a:solidFill>
            <a:srgbClr val="3F5A8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999"/>
              </a:srgbClr>
            </a:outerShdw>
          </a:effectLst>
        </p:spPr>
        <p:txBody>
          <a:bodyPr lIns="60925" tIns="60925" rIns="60925" bIns="60925" anchor="ctr"/>
          <a:lstStyle/>
          <a:p>
            <a:pPr defTabSz="12184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8212" name="Text Box 19"/>
          <p:cNvSpPr txBox="1">
            <a:spLocks/>
          </p:cNvSpPr>
          <p:nvPr/>
        </p:nvSpPr>
        <p:spPr bwMode="auto">
          <a:xfrm>
            <a:off x="10568551" y="4234993"/>
            <a:ext cx="1672167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0925" tIns="60925" rIns="60925" bIns="60925" anchor="ctr">
            <a:spAutoFit/>
          </a:bodyPr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/>
              <a:t>ОБЭ </a:t>
            </a:r>
          </a:p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/>
              <a:t>предоставлен</a:t>
            </a:r>
          </a:p>
        </p:txBody>
      </p:sp>
      <p:sp>
        <p:nvSpPr>
          <p:cNvPr id="21" name="AutoShape 5"/>
          <p:cNvSpPr>
            <a:spLocks/>
          </p:cNvSpPr>
          <p:nvPr/>
        </p:nvSpPr>
        <p:spPr bwMode="auto">
          <a:xfrm>
            <a:off x="4656668" y="4292600"/>
            <a:ext cx="2302933" cy="1475317"/>
          </a:xfrm>
          <a:prstGeom prst="roundRect">
            <a:avLst>
              <a:gd name="adj" fmla="val 1794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/>
              <a:t>В течении 7 дней: </a:t>
            </a:r>
            <a:r>
              <a:rPr lang="ru-RU" altLang="ru-RU"/>
              <a:t>в Минцифры и в ФГУП «ИТАР ТАСС»</a:t>
            </a:r>
          </a:p>
        </p:txBody>
      </p:sp>
      <p:sp>
        <p:nvSpPr>
          <p:cNvPr id="22" name="AutoShape 7"/>
          <p:cNvSpPr>
            <a:spLocks/>
          </p:cNvSpPr>
          <p:nvPr/>
        </p:nvSpPr>
        <p:spPr bwMode="auto">
          <a:xfrm>
            <a:off x="6864353" y="4773085"/>
            <a:ext cx="897467" cy="89746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rgbClr val="9BBB59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999"/>
              </a:srgbClr>
            </a:outerShdw>
          </a:effectLst>
        </p:spPr>
        <p:txBody>
          <a:bodyPr lIns="60925" tIns="60925" rIns="60925" bIns="60925" anchor="ctr"/>
          <a:lstStyle/>
          <a:p>
            <a:pPr defTabSz="12184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1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014" y="95692"/>
            <a:ext cx="10248014" cy="96405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Минкультуры России от 26.12.2017 № 2227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712" y="1318437"/>
            <a:ext cx="11738344" cy="55395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39. Электронные файлы экземпляра печатного издания в электронной форме (далее - электронные файлы) </a:t>
            </a:r>
            <a:endParaRPr lang="ru-RU" sz="3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содержать следующие дефекты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отдельных страниц текста электронного файла в случае отсутствия подобного пропуска в экземпляре печатного издания;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в электронном файле пустых страниц в случае отсутствия пустых страниц в экземпляре печатного издания;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ошибки в нумерации страниц текста электронного файла в случае отсутствия подобных ошибок в экземпляре печатного издания;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нарушения порядка следования страниц электронного файла в случае отсутствия подобных ошибок в экземпляре печатного издания;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нечитаемость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 электронного файла;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текстового слоя, если иное не предусмотрено экземпляром печатного издания;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разрешение страниц или иллюстраций менее 300 точек на дюйм, если иное не предусмотрено экземпляром печатного издания;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отклонение текста электронного файла по горизонтали более, чем на 5 градусов, если иное не предусмотрено экземпляром печатного издания;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разные размеры страниц текста электронного файла, если иное не предусмотрено экземпляром печатного издания;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ошибки и ограничения, в том числе программно-технические ограничения, препятствующие дальнейшему открытию и копированию электронного файла.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335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953" y="1825625"/>
            <a:ext cx="10983433" cy="435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вариантов перевода в формат PDF/A–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youtu.be/T_0rJbTDiMw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20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706" y="106325"/>
            <a:ext cx="9663223" cy="1148428"/>
          </a:xfrm>
        </p:spPr>
        <p:txBody>
          <a:bodyPr>
            <a:normAutofit/>
          </a:bodyPr>
          <a:lstStyle/>
          <a:p>
            <a:pPr lvl="0" defTabSz="121917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Нарушение установленного законом порядка представления обязательного экземпляра </a:t>
            </a:r>
            <a:r>
              <a:rPr lang="ru-RU" alt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документов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772" y="2151679"/>
            <a:ext cx="7389628" cy="4351339"/>
          </a:xfrm>
        </p:spPr>
        <p:txBody>
          <a:bodyPr/>
          <a:lstStyle/>
          <a:p>
            <a:pPr marL="0" lvl="0" indent="0" algn="ctr" defTabSz="121917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600" b="1" dirty="0">
                <a:solidFill>
                  <a:srgbClr val="17375E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  <a:t>ст. 13.23 КоАП </a:t>
            </a:r>
            <a:r>
              <a:rPr lang="ru-RU" altLang="ru-RU" sz="36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  <a:t>РФ</a:t>
            </a:r>
          </a:p>
          <a:p>
            <a:pPr marL="0" lvl="0" indent="0" algn="ctr" defTabSz="121917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700" b="1" dirty="0" smtClean="0">
              <a:solidFill>
                <a:srgbClr val="17375E"/>
              </a:solidFill>
              <a:latin typeface="Times New Roman" panose="02020603050405020304" pitchFamily="18" charset="0"/>
              <a:ea typeface="Arial Narrow" pitchFamily="34" charset="0"/>
              <a:cs typeface="Times New Roman" panose="02020603050405020304" pitchFamily="18" charset="0"/>
              <a:sym typeface="Arial Narrow" pitchFamily="34" charset="0"/>
            </a:endParaRPr>
          </a:p>
          <a:p>
            <a:pPr marL="0" lvl="0" indent="0" algn="ctr" defTabSz="121917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700" b="1" dirty="0">
              <a:solidFill>
                <a:srgbClr val="17375E"/>
              </a:solidFill>
              <a:latin typeface="Times New Roman" panose="02020603050405020304" pitchFamily="18" charset="0"/>
              <a:ea typeface="Arial Narrow" pitchFamily="34" charset="0"/>
              <a:cs typeface="Times New Roman" panose="02020603050405020304" pitchFamily="18" charset="0"/>
              <a:sym typeface="Arial Narrow" pitchFamily="34" charset="0"/>
            </a:endParaRPr>
          </a:p>
          <a:p>
            <a:pPr marL="0" lvl="0" indent="0" algn="ctr" defTabSz="121917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7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  <a:t>Административный штраф </a:t>
            </a:r>
          </a:p>
          <a:p>
            <a:pPr marL="0" lvl="0" indent="0" algn="ctr" defTabSz="121917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00" b="1" dirty="0" smtClean="0">
              <a:solidFill>
                <a:srgbClr val="17375E"/>
              </a:solidFill>
              <a:latin typeface="Times New Roman" panose="02020603050405020304" pitchFamily="18" charset="0"/>
              <a:ea typeface="Arial Narrow" pitchFamily="34" charset="0"/>
              <a:cs typeface="Times New Roman" panose="02020603050405020304" pitchFamily="18" charset="0"/>
              <a:sym typeface="Arial Narrow" pitchFamily="34" charset="0"/>
            </a:endParaRPr>
          </a:p>
          <a:p>
            <a:pPr marL="0" indent="0" algn="ctr" defTabSz="121917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граждан в размере от 200 до 500 рублей; </a:t>
            </a:r>
          </a:p>
          <a:p>
            <a:pPr marL="0" indent="0" algn="ctr" defTabSz="121917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должностных лиц - от 1 тысячи до 2 тысяч рублей; </a:t>
            </a:r>
          </a:p>
          <a:p>
            <a:pPr marL="0" indent="0" algn="ctr" defTabSz="121917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юридических лиц - от 10 тысяч до 20 тысяч рублей</a:t>
            </a:r>
            <a:endParaRPr lang="ru-RU" altLang="ru-RU" sz="2700" b="1" dirty="0">
              <a:solidFill>
                <a:srgbClr val="17375E"/>
              </a:solidFill>
              <a:latin typeface="Times New Roman" panose="02020603050405020304" pitchFamily="18" charset="0"/>
              <a:ea typeface="Arial Narrow" pitchFamily="34" charset="0"/>
              <a:cs typeface="Times New Roman" panose="02020603050405020304" pitchFamily="18" charset="0"/>
              <a:sym typeface="Arial Narrow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ima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77" y="1520456"/>
            <a:ext cx="3787074" cy="49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10" y="1353953"/>
            <a:ext cx="6032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57" y="2838894"/>
            <a:ext cx="691130" cy="73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855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7753" y="4837268"/>
            <a:ext cx="9534699" cy="1226293"/>
          </a:xfrm>
        </p:spPr>
        <p:txBody>
          <a:bodyPr>
            <a:noAutofit/>
          </a:bodyPr>
          <a:lstStyle/>
          <a:p>
            <a: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Недопущение случаев публикации в материалах информации о способах, методах изготовления и использования, а также местах приобретения наркотических средств, психотропных веществ и их </a:t>
            </a:r>
            <a:r>
              <a:rPr lang="ru-RU" alt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прекурсоров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912" y="293777"/>
            <a:ext cx="8744989" cy="677107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Хабаровскому краю, Сахалинской области и Еврейской автономной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ChangeArrowheads="1"/>
          </p:cNvSpPr>
          <p:nvPr/>
        </p:nvSpPr>
        <p:spPr bwMode="auto">
          <a:xfrm>
            <a:off x="245533" y="1624412"/>
            <a:ext cx="11760200" cy="4708977"/>
          </a:xfrm>
          <a:prstGeom prst="rect">
            <a:avLst/>
          </a:prstGeom>
          <a:solidFill>
            <a:srgbClr val="C9DEEF"/>
          </a:solidFill>
          <a:ln w="9525">
            <a:noFill/>
            <a:miter lim="800000"/>
            <a:headEnd/>
            <a:tailEnd/>
          </a:ln>
        </p:spPr>
        <p:txBody>
          <a:bodyPr wrap="square" lIns="91344" tIns="45718" rIns="91344" bIns="45718" anchor="ctr">
            <a:spAutoFit/>
          </a:bodyPr>
          <a:lstStyle/>
          <a:p>
            <a:pPr algn="just"/>
            <a:r>
              <a:rPr lang="ru-RU" altLang="ru-RU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НАРКОТИЧЕСКИЕ ВЕЩЕСТВА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синтетического или естественного происхождения, препараты, включенные в Перечень наркотических средств, психотропных веществ и их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подлежащих контролю в Российской Федерации, в соответствии с законодательством Российской Федерации, международными договорами Российской Федерации, в том числе Единой конвенцией о наркотических средствах 1961 года</a:t>
            </a:r>
          </a:p>
          <a:p>
            <a:pPr algn="just"/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ПСИХОТРОПНЫЕ ВЕЩЕСТВА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синтетического или естественного происхождения, препараты, природные материалы, включенные в Перечень наркотических средств, психотропных веществ и их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подлежащих контролю в Российской Федерации, в соответствии с законодательством Российской Федерации, международными договорами Российской Федерации, в том числе Конвенцией о психотропных веществах 1971 года</a:t>
            </a:r>
          </a:p>
          <a:p>
            <a:pPr algn="just"/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 средств и психотропных веществ (далее -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вещества, часто используемые при производстве, изготовлении, переработке наркотических средств и психотропных веществ, включенные в Перечень наркотических средств, психотропных веществ и их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подлежащих контролю в Российской Федерации, в соответствии с законодательством Российской Федерации, международными договорами Российской Федерации, в том числе Конвенцией Организации Объединенных Наций о борьбе против незаконного оборота наркотических средств и психотропных веществ 1988 года</a:t>
            </a:r>
          </a:p>
          <a:p>
            <a:pPr algn="just"/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 средств и психотропных веществ - запрещенные для оборота в Российской Федерации вещества синтетического или естественного происхождения, не включенные в Перечень наркотических средств, психотропных веществ и их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подлежащих контролю в Российской Федерации, химическая структура и свойства которых сходны с химической структурой и со свойствами наркотических средств и психотропных веществ,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психоактивное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 которых они воспроизводят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58416" y="490364"/>
            <a:ext cx="7134447" cy="7511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600" b="1" dirty="0">
                <a:latin typeface="Arial Narrow" pitchFamily="34" charset="0"/>
              </a:rPr>
              <a:t/>
            </a:r>
            <a:br>
              <a:rPr lang="ru-RU" sz="3600" b="1" dirty="0">
                <a:latin typeface="Arial Narrow" pitchFamily="34" charset="0"/>
              </a:rPr>
            </a:b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0105" y="2989416"/>
            <a:ext cx="9534699" cy="1226293"/>
          </a:xfrm>
        </p:spPr>
        <p:txBody>
          <a:bodyPr>
            <a:noAutofit/>
          </a:bodyPr>
          <a:lstStyle/>
          <a:p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распространения материалов и сообщений иностранных агентов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648" y="293777"/>
            <a:ext cx="8744989" cy="677107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Хабаровскому краю, Сахалинской области и Еврейской автономной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/>
          <p:cNvSpPr txBox="1">
            <a:spLocks noChangeArrowheads="1"/>
          </p:cNvSpPr>
          <p:nvPr/>
        </p:nvSpPr>
        <p:spPr bwMode="auto">
          <a:xfrm>
            <a:off x="1458384" y="1560548"/>
            <a:ext cx="969433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718" rIns="91344" bIns="45718">
            <a:spAutoFit/>
          </a:bodyPr>
          <a:lstStyle/>
          <a:p>
            <a:pPr algn="ctr"/>
            <a:r>
              <a:rPr lang="ru-RU" alt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распространение в СМИ, а также информационно-коммуникационных сетях сведений: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25732" y="2590801"/>
            <a:ext cx="2857500" cy="1039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 изготовления и использования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7269" y="2590800"/>
            <a:ext cx="2487083" cy="10398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 и методах разработки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80876" y="4195828"/>
            <a:ext cx="5253571" cy="1165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наркотических средств</a:t>
            </a:r>
          </a:p>
        </p:txBody>
      </p:sp>
      <p:pic>
        <p:nvPicPr>
          <p:cNvPr id="10248" name="Picture 8" descr="Z:\ОБМЕННИК\pronina\11111\narkomaniy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0452" y="3779469"/>
            <a:ext cx="2958084" cy="256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Прямоугольник 16"/>
          <p:cNvSpPr>
            <a:spLocks noChangeArrowheads="1"/>
          </p:cNvSpPr>
          <p:nvPr/>
        </p:nvSpPr>
        <p:spPr bwMode="auto">
          <a:xfrm>
            <a:off x="1608668" y="439148"/>
            <a:ext cx="87799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718" rIns="91344" bIns="45718">
            <a:spAutoFit/>
          </a:bodyPr>
          <a:lstStyle/>
          <a:p>
            <a:pPr algn="ctr" eaLnBrk="0" hangingPunct="0"/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ст. 4 Закона о СМИ</a:t>
            </a:r>
            <a:endParaRPr lang="ru-RU" alt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44346" y="2573081"/>
            <a:ext cx="2857500" cy="1039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местах приобретения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01199" y="4470400"/>
            <a:ext cx="4264024" cy="1549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Высказывания,</a:t>
            </a:r>
            <a:r>
              <a:rPr lang="en-US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являющиеся пропагандой преимуществ использования отдельных наркотических средств</a:t>
            </a:r>
            <a:endParaRPr lang="en-US" sz="1500" b="1" dirty="0">
              <a:solidFill>
                <a:srgbClr val="000000"/>
              </a:solidFill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0477" y="5585461"/>
            <a:ext cx="5596467" cy="8645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Раскрытие мест изготовления </a:t>
            </a:r>
            <a:b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и приобретения наркотических средств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1655" y="2994029"/>
            <a:ext cx="5463116" cy="11223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Раскрытие способов, методов разработки, изготовления </a:t>
            </a:r>
            <a:b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и использования наркотических средств</a:t>
            </a:r>
            <a:endParaRPr lang="en-US" sz="1500" b="1" dirty="0">
              <a:solidFill>
                <a:prstClr val="black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40" y="1530352"/>
            <a:ext cx="5471583" cy="11128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Раскрытие сведений о лекарственных средствах, использование которых может вызвать наркотический эффект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0781" y="4116454"/>
            <a:ext cx="5115983" cy="10969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sz="15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Сообщения о потребителях наркотиков, добившихся славы </a:t>
            </a:r>
            <a:br>
              <a:rPr lang="ru-RU" sz="15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5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или успеха</a:t>
            </a:r>
            <a:endParaRPr lang="ru-RU" sz="1500" b="1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08801" y="2660017"/>
            <a:ext cx="4459816" cy="10594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Фиксация позитивного эффекта от потребления наркотиков</a:t>
            </a:r>
            <a:endParaRPr lang="en-US" sz="1500" b="1" dirty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8365" y="1560517"/>
            <a:ext cx="4840817" cy="7524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Преуменьшение вреда</a:t>
            </a:r>
            <a:b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 от потребления наркотиков</a:t>
            </a:r>
            <a:endParaRPr lang="ru-RU" sz="1500" dirty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3102732" y="2683445"/>
            <a:ext cx="230717" cy="25717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3117855" y="4180631"/>
            <a:ext cx="230716" cy="25717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9196920" y="2364305"/>
            <a:ext cx="230717" cy="25717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9196918" y="3800436"/>
            <a:ext cx="230716" cy="25717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9196918" y="5284805"/>
            <a:ext cx="230716" cy="25717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2292" y="31898"/>
            <a:ext cx="10922000" cy="954103"/>
          </a:xfrm>
          <a:prstGeom prst="rect">
            <a:avLst/>
          </a:prstGeom>
        </p:spPr>
        <p:txBody>
          <a:bodyPr lIns="91344" tIns="45718" rIns="91344" bIns="45718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основных ошибок СМИ, 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приводящие к нарушениям законодательства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476251" y="1514541"/>
            <a:ext cx="5755216" cy="2455863"/>
            <a:chOff x="365127" y="1039907"/>
            <a:chExt cx="4646144" cy="2599764"/>
          </a:xfrm>
        </p:grpSpPr>
        <p:pic>
          <p:nvPicPr>
            <p:cNvPr id="12300" name="Picture 2" descr="Z:\ОБМЕННИК\pronina\11111\Screenshot_Dr-3853bfe087d705f0.jpe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127" y="1039907"/>
              <a:ext cx="4625672" cy="2598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366835" y="1048310"/>
              <a:ext cx="4644436" cy="2591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375380" y="1058393"/>
              <a:ext cx="4608551" cy="25543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Группа 25"/>
          <p:cNvGrpSpPr>
            <a:grpSpLocks/>
          </p:cNvGrpSpPr>
          <p:nvPr/>
        </p:nvGrpSpPr>
        <p:grpSpPr bwMode="auto">
          <a:xfrm>
            <a:off x="6502465" y="1485963"/>
            <a:ext cx="5109633" cy="2459039"/>
            <a:chOff x="5486400" y="1147483"/>
            <a:chExt cx="3128682" cy="2321858"/>
          </a:xfrm>
        </p:grpSpPr>
        <p:pic>
          <p:nvPicPr>
            <p:cNvPr id="12297" name="Picture 4" descr="Z:\ОБМЕННИК\pronina\11111\i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06105" y="1147483"/>
              <a:ext cx="3104088" cy="232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5512321" y="1156477"/>
              <a:ext cx="3094985" cy="23038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486400" y="1174464"/>
              <a:ext cx="3128682" cy="229487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Группа 26"/>
          <p:cNvGrpSpPr>
            <a:grpSpLocks/>
          </p:cNvGrpSpPr>
          <p:nvPr/>
        </p:nvGrpSpPr>
        <p:grpSpPr bwMode="auto">
          <a:xfrm>
            <a:off x="2904067" y="4172015"/>
            <a:ext cx="6426200" cy="2263775"/>
            <a:chOff x="528918" y="3800943"/>
            <a:chExt cx="5262282" cy="2572963"/>
          </a:xfrm>
        </p:grpSpPr>
        <p:pic>
          <p:nvPicPr>
            <p:cNvPr id="12294" name="Picture 3" descr="Z:\ОБМЕННИК\pronina\11111\b_2013-04-30_1367320399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89" y="3800943"/>
              <a:ext cx="5252945" cy="256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537585" y="3818986"/>
              <a:ext cx="5253615" cy="251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28918" y="3818986"/>
              <a:ext cx="5234549" cy="25549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293" name="Прямоугольник 14"/>
          <p:cNvSpPr>
            <a:spLocks noChangeArrowheads="1"/>
          </p:cNvSpPr>
          <p:nvPr/>
        </p:nvSpPr>
        <p:spPr bwMode="auto">
          <a:xfrm>
            <a:off x="1544109" y="563336"/>
            <a:ext cx="911225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718" rIns="91344" bIns="45718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нарушений в СМИ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812476" y="2049951"/>
            <a:ext cx="7581900" cy="28273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административную ответственность</a:t>
            </a:r>
          </a:p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 6.13 КоАП РФ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согласно которой предусмотрено административное наказание в виде штрафа с конфискацией рекламной продукции и оборудования, использованного для ее изготовления, либо административное приостановление деятельности</a:t>
            </a:r>
          </a:p>
          <a:p>
            <a:pPr algn="ctr">
              <a:defRPr/>
            </a:pPr>
            <a:endParaRPr lang="ru-RU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-829340" y="64"/>
            <a:ext cx="132996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4" tIns="45718" rIns="91344" bIns="45718">
            <a:spAutoFit/>
          </a:bodyPr>
          <a:lstStyle/>
          <a:p>
            <a:pPr algn="ctr" eaLnBrk="0" hangingPunct="0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свободой массовой информации, </a:t>
            </a:r>
          </a:p>
          <a:p>
            <a:pPr algn="ctr" eaLnBrk="0" hangingPunct="0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выразившееся в нарушении требований </a:t>
            </a:r>
          </a:p>
          <a:p>
            <a:pPr algn="ctr" eaLnBrk="0" hangingPunct="0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4 Закона о СМИ и ст. 46 Федерального закона №3-ФЗ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0" y="1491759"/>
            <a:ext cx="3204425" cy="422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01021" y="1828800"/>
            <a:ext cx="7795603" cy="3908758"/>
          </a:xfrm>
          <a:prstGeom prst="rect">
            <a:avLst/>
          </a:prstGeom>
          <a:noFill/>
        </p:spPr>
        <p:txBody>
          <a:bodyPr wrap="square" lIns="91344" tIns="45718" rIns="91344" bIns="45718">
            <a:spAutoFit/>
          </a:bodyPr>
          <a:lstStyle/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Гоман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Юрьевич  35-82-77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501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Лебедушко Николай Олегович 35-82-93 доб.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502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647700" y="4803777"/>
            <a:ext cx="10922000" cy="5495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695" tIns="54347" rIns="108695" bIns="5434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86919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800" b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9731" y="2066932"/>
            <a:ext cx="2569028" cy="3685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8695" tIns="54347" rIns="108695" bIns="54347" anchor="ctr"/>
          <a:lstStyle/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НКО-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иноагент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>
                <a:solidFill>
                  <a:prstClr val="black"/>
                </a:solidFill>
              </a:rPr>
              <a:t>некоммерческая организация, выполняющая функции иностранного агента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dirty="0">
                <a:solidFill>
                  <a:prstClr val="black"/>
                </a:solidFill>
              </a:rPr>
              <a:t> 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Федеральный закон от 12.01.1996 № 7-ФЗ 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«О некоммерческих организациях»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66407" y="2062180"/>
            <a:ext cx="2569028" cy="3685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8695" tIns="54347" rIns="108695" bIns="54347" anchor="ctr"/>
          <a:lstStyle/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НОО-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иноагент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>
                <a:solidFill>
                  <a:prstClr val="black"/>
                </a:solidFill>
              </a:rPr>
              <a:t>незарегистрированное общественное объединение, выполняющее функции иностранного агента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Федеральный закон от 19.05.1995 № 82-ФЗ 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«Об общественных объединениях»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96479" y="2062180"/>
            <a:ext cx="2569028" cy="3685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8695" tIns="54347" rIns="108695" bIns="54347" anchor="ctr"/>
          <a:lstStyle/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Физлицо-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иноагент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>
                <a:solidFill>
                  <a:prstClr val="black"/>
                </a:solidFill>
              </a:rPr>
              <a:t>физическое лицо, выполняющее функции иностранного агента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Федеральный закон от 28.12.2012 № 272-ФЗ 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«О мерах воздействия на лиц, причастных к нарушениям основополагающих прав и свобод человека, прав и свобод граждан Российской Федерации»</a:t>
            </a:r>
          </a:p>
        </p:txBody>
      </p:sp>
      <p:sp>
        <p:nvSpPr>
          <p:cNvPr id="30726" name="Заголовок 1"/>
          <p:cNvSpPr txBox="1">
            <a:spLocks/>
          </p:cNvSpPr>
          <p:nvPr/>
        </p:nvSpPr>
        <p:spPr bwMode="auto">
          <a:xfrm>
            <a:off x="549729" y="16895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695" tIns="54347" rIns="108695" bIns="54347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869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b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 defTabSz="10869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>
                <a:solidFill>
                  <a:srgbClr val="376092"/>
                </a:solidFill>
                <a:latin typeface="Arial Narrow" pitchFamily="34" charset="0"/>
                <a:cs typeface="Arial" charset="0"/>
              </a:rPr>
              <a:t>Виды иностранных агентов</a:t>
            </a:r>
            <a:br>
              <a:rPr lang="ru-RU" altLang="ru-RU" b="1" dirty="0">
                <a:solidFill>
                  <a:srgbClr val="376092"/>
                </a:solidFill>
                <a:latin typeface="Arial Narrow" pitchFamily="34" charset="0"/>
                <a:cs typeface="Arial" charset="0"/>
              </a:rPr>
            </a:br>
            <a:endParaRPr lang="ru-RU" altLang="ru-RU" b="1" dirty="0">
              <a:solidFill>
                <a:srgbClr val="37609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16787" y="2062180"/>
            <a:ext cx="2569028" cy="3685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8695" tIns="54347" rIns="108695" bIns="54347" anchor="ctr"/>
          <a:lstStyle/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ИноСМИ-иноагент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</a:rPr>
              <a:t>иностранное средство массовой информации, выполняющее функции иностранного агента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dirty="0">
                <a:solidFill>
                  <a:prstClr val="black"/>
                </a:solidFill>
              </a:rPr>
              <a:t> 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ст. 25.1 Закона Российской Федерации от 27.12.1991 № 2124-1 «О средствах массовой информации»</a:t>
            </a:r>
          </a:p>
        </p:txBody>
      </p:sp>
    </p:spTree>
    <p:extLst>
      <p:ext uri="{BB962C8B-B14F-4D97-AF65-F5344CB8AC3E}">
        <p14:creationId xmlns:p14="http://schemas.microsoft.com/office/powerpoint/2010/main" val="3290158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17585" y="1881424"/>
            <a:ext cx="266179" cy="323163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3004" y="146128"/>
            <a:ext cx="4348397" cy="830997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4800" b="1" dirty="0" err="1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НКО-иноагенты</a:t>
            </a:r>
            <a:endParaRPr lang="ru-RU" sz="4800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300077"/>
            <a:ext cx="9535885" cy="707887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Деятельность регулируется Федеральным законом от 12 января 1996 года № 7-ФЗ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«О некоммерческих организациях»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73817" y="3821872"/>
            <a:ext cx="2236555" cy="400111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70 </a:t>
            </a:r>
            <a:r>
              <a:rPr lang="ru-RU" sz="2000" dirty="0" smtClean="0">
                <a:solidFill>
                  <a:schemeClr val="tx1"/>
                </a:solidFill>
              </a:rPr>
              <a:t>организаций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3879" y="2746492"/>
            <a:ext cx="4971327" cy="769441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Реестр на сайте Минюста по адресу: 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http://unro.minjust.ru/NKOForeignAgent.aspx</a:t>
            </a:r>
            <a:r>
              <a:rPr lang="ru-RU" sz="2400" u="sng" dirty="0">
                <a:solidFill>
                  <a:schemeClr val="tx1"/>
                </a:solidFill>
              </a:rPr>
              <a:t> 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НК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043005"/>
            <a:ext cx="4926482" cy="469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/>
          <p:cNvSpPr/>
          <p:nvPr/>
        </p:nvSpPr>
        <p:spPr>
          <a:xfrm rot="8799123">
            <a:off x="5757061" y="4374029"/>
            <a:ext cx="1432347" cy="505249"/>
          </a:xfrm>
          <a:prstGeom prst="rightArrow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718" rIns="91344" bIns="45718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flipH="1">
            <a:off x="1417585" y="3526649"/>
            <a:ext cx="1951263" cy="2952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718" rIns="91344" bIns="45718" rtlCol="0" anchor="ctr"/>
          <a:lstStyle/>
          <a:p>
            <a:pPr algn="ctr"/>
            <a:endParaRPr lang="ru-RU"/>
          </a:p>
        </p:txBody>
      </p:sp>
      <p:pic>
        <p:nvPicPr>
          <p:cNvPr id="15" name="Picture 3" descr="F:\1276489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061">
            <a:off x="4469848" y="3973493"/>
            <a:ext cx="348135" cy="34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3001" y="131588"/>
            <a:ext cx="4443115" cy="830997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НОО-</a:t>
            </a:r>
            <a:r>
              <a:rPr lang="ru-RU" sz="4800" b="1" dirty="0" err="1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иноагенты</a:t>
            </a:r>
            <a:endParaRPr lang="ru-RU" sz="4800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00077"/>
            <a:ext cx="9535885" cy="707887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Деятельность регламентируется Федеральным законом от 19 мая 1995 года № 82-ФЗ «Об общественных объединениях»</a:t>
            </a:r>
          </a:p>
        </p:txBody>
      </p:sp>
      <p:pic>
        <p:nvPicPr>
          <p:cNvPr id="3074" name="Picture 2" descr="F:\НО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44843"/>
            <a:ext cx="6245464" cy="27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63" y="4917527"/>
            <a:ext cx="9064239" cy="1754327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ru-RU" sz="1200" dirty="0"/>
              <a:t>В реестр незарегистрированных общественных объединений, выполняющих функции иностранного агента включены:</a:t>
            </a:r>
          </a:p>
          <a:p>
            <a:pPr marL="285430" indent="-285430">
              <a:buFont typeface="Wingdings" panose="05000000000000000000" pitchFamily="2" charset="2"/>
              <a:buChar char="§"/>
            </a:pPr>
            <a:r>
              <a:rPr lang="ru-RU" sz="1200" dirty="0"/>
              <a:t>Общероссийское общественное движение в защиту прав избирателей «Голос»;</a:t>
            </a:r>
          </a:p>
          <a:p>
            <a:pPr marL="285430" indent="-285430">
              <a:buFont typeface="Wingdings" panose="05000000000000000000" pitchFamily="2" charset="2"/>
              <a:buChar char="§"/>
            </a:pPr>
            <a:r>
              <a:rPr lang="ru-RU" sz="1200" dirty="0" err="1"/>
              <a:t>Медиапроект</a:t>
            </a:r>
            <a:r>
              <a:rPr lang="ru-RU" sz="1200" dirty="0"/>
              <a:t> «ОВД-Инфо»;</a:t>
            </a:r>
          </a:p>
          <a:p>
            <a:pPr marL="285430" indent="-285430">
              <a:buFont typeface="Wingdings" panose="05000000000000000000" pitchFamily="2" charset="2"/>
              <a:buChar char="§"/>
            </a:pPr>
            <a:r>
              <a:rPr lang="ru-RU" sz="1200" dirty="0"/>
              <a:t>Межрегиональное общественное движение «Российская ЛГБТ-сеть»;</a:t>
            </a:r>
          </a:p>
          <a:p>
            <a:pPr marL="285430" indent="-285430">
              <a:buFont typeface="Wingdings" panose="05000000000000000000" pitchFamily="2" charset="2"/>
              <a:buChar char="§"/>
            </a:pPr>
            <a:r>
              <a:rPr lang="ru-RU" sz="1200" dirty="0"/>
              <a:t>Дальневосточное общественное движение «Маяк»;</a:t>
            </a:r>
          </a:p>
          <a:p>
            <a:pPr marL="285430" indent="-285430">
              <a:buFont typeface="Wingdings" panose="05000000000000000000" pitchFamily="2" charset="2"/>
              <a:buChar char="§"/>
            </a:pPr>
            <a:r>
              <a:rPr lang="ru-RU" sz="1200" dirty="0"/>
              <a:t>Санкт-Петербургская ЛГБТ-инициативная группа «Выход»;</a:t>
            </a:r>
          </a:p>
          <a:p>
            <a:pPr marL="285430" indent="-285430">
              <a:buFont typeface="Wingdings" panose="05000000000000000000" pitchFamily="2" charset="2"/>
              <a:buChar char="§"/>
            </a:pPr>
            <a:r>
              <a:rPr lang="ru-RU" sz="1200" dirty="0"/>
              <a:t>Инициативная группа ЛГБТ+ «Реверс»;</a:t>
            </a:r>
          </a:p>
          <a:p>
            <a:pPr marL="285430" indent="-285430">
              <a:buFont typeface="Wingdings" panose="05000000000000000000" pitchFamily="2" charset="2"/>
              <a:buChar char="§"/>
            </a:pPr>
            <a:r>
              <a:rPr lang="ru-RU" sz="1200" dirty="0"/>
              <a:t>Московский </a:t>
            </a:r>
            <a:r>
              <a:rPr lang="ru-RU" sz="1200" dirty="0" err="1"/>
              <a:t>комьюнити</a:t>
            </a:r>
            <a:r>
              <a:rPr lang="ru-RU" sz="1200" dirty="0"/>
              <a:t>-центр для ЛГБТ+ инициатив;</a:t>
            </a:r>
          </a:p>
          <a:p>
            <a:pPr marL="285430" indent="-285430">
              <a:buFont typeface="Wingdings" panose="05000000000000000000" pitchFamily="2" charset="2"/>
              <a:buChar char="§"/>
            </a:pPr>
            <a:r>
              <a:rPr lang="ru-RU" sz="1200" dirty="0"/>
              <a:t>Комитет против пыток.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3877" y="2144780"/>
            <a:ext cx="4971327" cy="1938992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Реестр на сайте Минюста по адресу: </a:t>
            </a:r>
            <a:r>
              <a:rPr lang="ru-RU" sz="2000" u="sng" dirty="0">
                <a:hlinkClick r:id="rId4"/>
              </a:rPr>
              <a:t>https://minjust.gov.ru/ru/pages/reestr-nezaregistrirovannyh-obshestvennyh-obedinenij-vypolnyayushih-funkcii-inostrannogo-agenta/</a:t>
            </a:r>
            <a:r>
              <a:rPr lang="ru-RU" sz="2000" u="sng" dirty="0"/>
              <a:t> 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5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975" y="1939088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2036" y="1218457"/>
            <a:ext cx="3803041" cy="584775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Физлицо-</a:t>
            </a:r>
            <a:r>
              <a:rPr lang="ru-RU" sz="3200" b="1" dirty="0" err="1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иноагент</a:t>
            </a:r>
            <a:r>
              <a:rPr lang="ru-RU" sz="2400" b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458" y="1965536"/>
            <a:ext cx="10809962" cy="1015659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Деятельность попадает под действие Федерального закона от 28 декабря 2012 года № 272-ФЗ «О мерах воздействия на лиц, причастных к нарушениям основополагающих прав и свобод человека, прав и свобод граждан Российской Федерации»</a:t>
            </a:r>
          </a:p>
        </p:txBody>
      </p:sp>
      <p:pic>
        <p:nvPicPr>
          <p:cNvPr id="2050" name="Picture 2" descr="F: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9" y="3144033"/>
            <a:ext cx="3876885" cy="347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81600" y="3326560"/>
            <a:ext cx="6329821" cy="707882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Реестр на сайте Минюста в разделе «Деятельность в сфере некоммерческих организаций»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2133" y="2013229"/>
            <a:ext cx="262515" cy="323163"/>
          </a:xfrm>
          <a:prstGeom prst="rect">
            <a:avLst/>
          </a:prstGeom>
          <a:noFill/>
          <a:effectLst/>
        </p:spPr>
        <p:txBody>
          <a:bodyPr wrap="squar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3629" y="419511"/>
            <a:ext cx="5920515" cy="584775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Часть 9 статьи 4 Закона о СМИ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124" y="1383082"/>
            <a:ext cx="9683021" cy="2246769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При упоминании в продукции СМИ  сведений об НКО-</a:t>
            </a:r>
            <a:r>
              <a:rPr lang="ru-RU" sz="2800" dirty="0" err="1">
                <a:solidFill>
                  <a:schemeClr val="tx1"/>
                </a:solidFill>
              </a:rPr>
              <a:t>иноагенте</a:t>
            </a:r>
            <a:r>
              <a:rPr lang="ru-RU" sz="2800" dirty="0">
                <a:solidFill>
                  <a:schemeClr val="tx1"/>
                </a:solidFill>
              </a:rPr>
              <a:t>, НОО-</a:t>
            </a:r>
            <a:r>
              <a:rPr lang="ru-RU" sz="2800" dirty="0" err="1">
                <a:solidFill>
                  <a:schemeClr val="tx1"/>
                </a:solidFill>
              </a:rPr>
              <a:t>иноагенте</a:t>
            </a:r>
            <a:r>
              <a:rPr lang="ru-RU" sz="2800" dirty="0">
                <a:solidFill>
                  <a:schemeClr val="tx1"/>
                </a:solidFill>
              </a:rPr>
              <a:t>, физлице–</a:t>
            </a:r>
            <a:r>
              <a:rPr lang="ru-RU" sz="2800" dirty="0" err="1">
                <a:solidFill>
                  <a:schemeClr val="tx1"/>
                </a:solidFill>
              </a:rPr>
              <a:t>иноагенте</a:t>
            </a:r>
            <a:r>
              <a:rPr lang="ru-RU" sz="2800" dirty="0">
                <a:solidFill>
                  <a:schemeClr val="tx1"/>
                </a:solidFill>
              </a:rPr>
              <a:t>, а также при распространения их материалов средства массовой информации обязательно </a:t>
            </a:r>
            <a:r>
              <a:rPr lang="ru-RU" sz="2800" u="sng" dirty="0">
                <a:solidFill>
                  <a:srgbClr val="FF0000"/>
                </a:solidFill>
              </a:rPr>
              <a:t>должны указывать на то, что эти лица выполняют функции иностранного агента.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125" y="3857393"/>
            <a:ext cx="9726563" cy="1384995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Действие этой нормы распространяется также на материалы и сообщения СМИ, размещаемые </a:t>
            </a:r>
            <a:r>
              <a:rPr lang="ru-RU" sz="2800" u="sng" dirty="0">
                <a:solidFill>
                  <a:srgbClr val="FF0000"/>
                </a:solidFill>
              </a:rPr>
              <a:t>в социальных сетях и других площадках в интернете.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123" y="5644155"/>
            <a:ext cx="9737448" cy="892552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2400" u="sng" dirty="0">
                <a:solidFill>
                  <a:srgbClr val="FF0000"/>
                </a:solidFill>
              </a:rPr>
              <a:t>Форма</a:t>
            </a:r>
            <a:r>
              <a:rPr lang="ru-RU" sz="2400" dirty="0">
                <a:solidFill>
                  <a:srgbClr val="17375E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указания и </a:t>
            </a:r>
            <a:r>
              <a:rPr lang="ru-RU" sz="2800" dirty="0">
                <a:solidFill>
                  <a:schemeClr val="tx1"/>
                </a:solidFill>
              </a:rPr>
              <a:t>место</a:t>
            </a:r>
            <a:r>
              <a:rPr lang="ru-RU" sz="2400" dirty="0">
                <a:solidFill>
                  <a:schemeClr val="tx1"/>
                </a:solidFill>
              </a:rPr>
              <a:t> его размещения </a:t>
            </a:r>
            <a:r>
              <a:rPr lang="ru-RU" sz="2400" u="sng" dirty="0">
                <a:solidFill>
                  <a:srgbClr val="FF0000"/>
                </a:solidFill>
              </a:rPr>
              <a:t>определяется самостоятельно </a:t>
            </a:r>
            <a:r>
              <a:rPr lang="ru-RU" sz="2400" dirty="0">
                <a:solidFill>
                  <a:schemeClr val="tx1"/>
                </a:solidFill>
              </a:rPr>
              <a:t>редакцией СМИ. </a:t>
            </a:r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6166" y="400031"/>
            <a:ext cx="6259441" cy="523220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Административная ответственность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445" y="1447059"/>
            <a:ext cx="8711987" cy="1938992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 Отсутствие такого указания является нарушением, за которое предусмотрена административная ответственность в соответствии с ч. 2.1, 2.2 и 2.3 ст. 13.15 КоАП РФ в виде наложения штрафа на должностных лиц </a:t>
            </a:r>
            <a:r>
              <a:rPr lang="ru-RU" sz="2400" dirty="0">
                <a:solidFill>
                  <a:srgbClr val="FF0000"/>
                </a:solidFill>
              </a:rPr>
              <a:t>от 4 до 5 тысяч рублей</a:t>
            </a:r>
            <a:r>
              <a:rPr lang="ru-RU" sz="2400" dirty="0">
                <a:solidFill>
                  <a:schemeClr val="tx1"/>
                </a:solidFill>
              </a:rPr>
              <a:t>, на юридических - </a:t>
            </a:r>
            <a:r>
              <a:rPr lang="ru-RU" sz="2400" dirty="0">
                <a:solidFill>
                  <a:srgbClr val="FF0000"/>
                </a:solidFill>
              </a:rPr>
              <a:t>от 40 до 50 тысяч рублей.</a:t>
            </a:r>
            <a:endParaRPr lang="ru-RU" sz="2400" dirty="0">
              <a:solidFill>
                <a:srgbClr val="17375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445" y="3874261"/>
            <a:ext cx="8711987" cy="1938992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Кроме этого, нарушение требований ст. 4 Закона о СМИ является </a:t>
            </a:r>
            <a:r>
              <a:rPr lang="ru-RU" sz="2400" dirty="0">
                <a:solidFill>
                  <a:srgbClr val="FF0000"/>
                </a:solidFill>
              </a:rPr>
              <a:t>злоупотреблением свободой массовой </a:t>
            </a:r>
            <a:r>
              <a:rPr lang="ru-RU" sz="2400" dirty="0">
                <a:solidFill>
                  <a:schemeClr val="tx1"/>
                </a:solidFill>
              </a:rPr>
              <a:t>информации и служит основанием для вынесения регистрирующим органом письменного предупреждения учредителю и (или) редакции СМИ о недопустимости нарушения законодательство РФ.</a:t>
            </a:r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4071</TotalTime>
  <Words>2169</Words>
  <Application>Microsoft Office PowerPoint</Application>
  <PresentationFormat>Произвольный</PresentationFormat>
  <Paragraphs>216</Paragraphs>
  <Slides>34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Рассматриваемые вопросы:  1. Порядок распространения материалов и сообщений иностранных агентов.   2. Основные требования Федерального закона от 29.12.1994 № 77-ФЗ  «Об обязательном экземпляре документов», предъявляемые к редакциям средств массовой информации.   3. Недопущение случаев публикации в материалах информации о способах, методах изготовления и использования, а также местах приобретения наркотических средств, психотропных веществ и их прекурсоров.</vt:lpstr>
      <vt:lpstr>Порядок распространения материалов и сообщений иностранных агентов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требования  Федерального закона от 29.12.1994 № 77-ФЗ  «Об обязательном экземпляре документов», предъявляемые к редакциям средств массовой информации.</vt:lpstr>
      <vt:lpstr>Презентация PowerPoint</vt:lpstr>
      <vt:lpstr>Направление обязательного экземпляра печатного издания  в бумажной форме (ч.1 ст. 7 Федеральный закон от 29.12.1994 № 77-ФЗ  «Об обязательном экземпляре документов»)</vt:lpstr>
      <vt:lpstr>Направление обязательного экземпляра печатного издания  в бумажной форме (ч.2 ст. 7 Федеральный закон от 29.12.1994 № 77-ФЗ  «Об обязательном экземпляре документов») </vt:lpstr>
      <vt:lpstr>Презентация PowerPoint</vt:lpstr>
      <vt:lpstr>Направление обязательного экземпляра печатного издания  в электронное форме (ч. 3 ст. 7 Федеральный закон от 29.12.1994 № 77-ФЗ  «Об обязательном экземпляре документов»)</vt:lpstr>
      <vt:lpstr>Презентация PowerPoint</vt:lpstr>
      <vt:lpstr>Направление обязательного экземпляра печатного издания  (Федеральный закон от 29.12.1994 № 77-ФЗ «Об обязательном экземпляре документов»)</vt:lpstr>
      <vt:lpstr>Приказ Минкультуры России от 26.12.2017 № 2227</vt:lpstr>
      <vt:lpstr>Презентация PowerPoint</vt:lpstr>
      <vt:lpstr>Нарушение установленного законом порядка представления обязательного экземпляра документов</vt:lpstr>
      <vt:lpstr>Недопущение случаев публикации в материалах информации о способах, методах изготовления и использования, а также местах приобретения наркотических средств, психотропных веществ и их прекурсоров</vt:lpstr>
      <vt:lpstr> Основные понятия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закон Российской Федерации от 29.07.2017 «О внесении изменений в Закон Российской Федерации «О средствах массовой информации</dc:title>
  <dc:creator>User</dc:creator>
  <cp:lastModifiedBy>User</cp:lastModifiedBy>
  <cp:revision>306</cp:revision>
  <cp:lastPrinted>2021-05-20T04:23:36Z</cp:lastPrinted>
  <dcterms:created xsi:type="dcterms:W3CDTF">2017-10-18T11:26:57Z</dcterms:created>
  <dcterms:modified xsi:type="dcterms:W3CDTF">2022-07-27T23:24:59Z</dcterms:modified>
</cp:coreProperties>
</file>