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8"/>
  </p:notesMasterIdLst>
  <p:sldIdLst>
    <p:sldId id="256" r:id="rId2"/>
    <p:sldId id="265" r:id="rId3"/>
    <p:sldId id="296" r:id="rId4"/>
    <p:sldId id="274" r:id="rId5"/>
    <p:sldId id="295" r:id="rId6"/>
    <p:sldId id="297" r:id="rId7"/>
    <p:sldId id="326" r:id="rId8"/>
    <p:sldId id="327" r:id="rId9"/>
    <p:sldId id="313" r:id="rId10"/>
    <p:sldId id="298" r:id="rId11"/>
    <p:sldId id="311" r:id="rId12"/>
    <p:sldId id="331" r:id="rId13"/>
    <p:sldId id="316" r:id="rId14"/>
    <p:sldId id="330" r:id="rId15"/>
    <p:sldId id="301" r:id="rId16"/>
    <p:sldId id="318" r:id="rId17"/>
    <p:sldId id="328" r:id="rId18"/>
    <p:sldId id="277" r:id="rId19"/>
    <p:sldId id="323" r:id="rId20"/>
    <p:sldId id="324" r:id="rId21"/>
    <p:sldId id="325" r:id="rId22"/>
    <p:sldId id="266" r:id="rId23"/>
    <p:sldId id="290" r:id="rId24"/>
    <p:sldId id="291" r:id="rId25"/>
    <p:sldId id="276" r:id="rId26"/>
    <p:sldId id="333" r:id="rId27"/>
    <p:sldId id="335" r:id="rId28"/>
    <p:sldId id="337" r:id="rId29"/>
    <p:sldId id="339" r:id="rId30"/>
    <p:sldId id="341" r:id="rId31"/>
    <p:sldId id="269" r:id="rId32"/>
    <p:sldId id="282" r:id="rId33"/>
    <p:sldId id="329" r:id="rId34"/>
    <p:sldId id="283" r:id="rId35"/>
    <p:sldId id="285" r:id="rId36"/>
    <p:sldId id="258" r:id="rId37"/>
  </p:sldIdLst>
  <p:sldSz cx="9144000" cy="5143500" type="screen16x9"/>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17" userDrawn="1">
          <p15:clr>
            <a:srgbClr val="A4A3A4"/>
          </p15:clr>
        </p15:guide>
        <p15:guide id="2" orient="horz" pos="2999">
          <p15:clr>
            <a:srgbClr val="A4A3A4"/>
          </p15:clr>
        </p15:guide>
        <p15:guide id="3" orient="horz" pos="123" userDrawn="1">
          <p15:clr>
            <a:srgbClr val="A4A3A4"/>
          </p15:clr>
        </p15:guide>
        <p15:guide id="4" pos="189">
          <p15:clr>
            <a:srgbClr val="A4A3A4"/>
          </p15:clr>
        </p15:guide>
        <p15:guide id="5" pos="2880">
          <p15:clr>
            <a:srgbClr val="A4A3A4"/>
          </p15:clr>
        </p15:guide>
        <p15:guide id="6" pos="5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0AEEF"/>
    <a:srgbClr val="004A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47" autoAdjust="0"/>
    <p:restoredTop sz="81034" autoAdjust="0"/>
  </p:normalViewPr>
  <p:slideViewPr>
    <p:cSldViewPr snapToGrid="0" showGuides="1">
      <p:cViewPr>
        <p:scale>
          <a:sx n="100" d="100"/>
          <a:sy n="100" d="100"/>
        </p:scale>
        <p:origin x="-1944" y="-504"/>
      </p:cViewPr>
      <p:guideLst>
        <p:guide orient="horz" pos="3117"/>
        <p:guide orient="horz" pos="2999"/>
        <p:guide orient="horz" pos="123"/>
        <p:guide pos="189"/>
        <p:guide pos="2880"/>
        <p:guide pos="557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13A8F22D-F571-4FCA-83CA-9ED44796D970}" type="datetimeFigureOut">
              <a:rPr lang="ru-RU" smtClean="0"/>
              <a:pPr/>
              <a:t>13.01.2020</a:t>
            </a:fld>
            <a:endParaRPr lang="ru-RU"/>
          </a:p>
        </p:txBody>
      </p:sp>
      <p:sp>
        <p:nvSpPr>
          <p:cNvPr id="4" name="Образ слайда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06F4D3DC-946C-4BF2-8DDB-C4AB776C709A}" type="slidenum">
              <a:rPr lang="ru-RU" smtClean="0"/>
              <a:pPr/>
              <a:t>‹#›</a:t>
            </a:fld>
            <a:endParaRPr lang="ru-RU"/>
          </a:p>
        </p:txBody>
      </p:sp>
    </p:spTree>
    <p:extLst>
      <p:ext uri="{BB962C8B-B14F-4D97-AF65-F5344CB8AC3E}">
        <p14:creationId xmlns:p14="http://schemas.microsoft.com/office/powerpoint/2010/main" val="2318850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E5692D-365C-477A-909F-9B07E3F2A926}" type="datetimeFigureOut">
              <a:rPr lang="ru-RU" smtClean="0"/>
              <a:pPr/>
              <a:t>13.01.2020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C16A60-BC42-4C76-BD74-989E8971A774}" type="slidenum">
              <a:rPr lang="ru-RU" smtClean="0"/>
              <a:pPr/>
              <a:t>‹#›</a:t>
            </a:fld>
            <a:endParaRPr lang="ru-RU"/>
          </a:p>
        </p:txBody>
      </p:sp>
    </p:spTree>
    <p:extLst>
      <p:ext uri="{BB962C8B-B14F-4D97-AF65-F5344CB8AC3E}">
        <p14:creationId xmlns:p14="http://schemas.microsoft.com/office/powerpoint/2010/main" val="192909917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E5692D-365C-477A-909F-9B07E3F2A926}" type="datetimeFigureOut">
              <a:rPr lang="ru-RU" smtClean="0"/>
              <a:pPr/>
              <a:t>13.01.2020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C16A60-BC42-4C76-BD74-989E8971A774}" type="slidenum">
              <a:rPr lang="ru-RU" smtClean="0"/>
              <a:pPr/>
              <a:t>‹#›</a:t>
            </a:fld>
            <a:endParaRPr lang="ru-RU"/>
          </a:p>
        </p:txBody>
      </p:sp>
    </p:spTree>
    <p:extLst>
      <p:ext uri="{BB962C8B-B14F-4D97-AF65-F5344CB8AC3E}">
        <p14:creationId xmlns:p14="http://schemas.microsoft.com/office/powerpoint/2010/main" val="377649532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1"/>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E5692D-365C-477A-909F-9B07E3F2A926}" type="datetimeFigureOut">
              <a:rPr lang="ru-RU" smtClean="0"/>
              <a:pPr/>
              <a:t>13.01.2020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C16A60-BC42-4C76-BD74-989E8971A774}" type="slidenum">
              <a:rPr lang="ru-RU" smtClean="0"/>
              <a:pPr/>
              <a:t>‹#›</a:t>
            </a:fld>
            <a:endParaRPr lang="ru-RU"/>
          </a:p>
        </p:txBody>
      </p:sp>
    </p:spTree>
    <p:extLst>
      <p:ext uri="{BB962C8B-B14F-4D97-AF65-F5344CB8AC3E}">
        <p14:creationId xmlns:p14="http://schemas.microsoft.com/office/powerpoint/2010/main" val="32856633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E5692D-365C-477A-909F-9B07E3F2A926}" type="datetimeFigureOut">
              <a:rPr lang="ru-RU" smtClean="0"/>
              <a:pPr/>
              <a:t>13.01.2020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C16A60-BC42-4C76-BD74-989E8971A774}" type="slidenum">
              <a:rPr lang="ru-RU" smtClean="0"/>
              <a:pPr/>
              <a:t>‹#›</a:t>
            </a:fld>
            <a:endParaRPr lang="ru-RU"/>
          </a:p>
        </p:txBody>
      </p:sp>
    </p:spTree>
    <p:extLst>
      <p:ext uri="{BB962C8B-B14F-4D97-AF65-F5344CB8AC3E}">
        <p14:creationId xmlns:p14="http://schemas.microsoft.com/office/powerpoint/2010/main" val="344281134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E5692D-365C-477A-909F-9B07E3F2A926}" type="datetimeFigureOut">
              <a:rPr lang="ru-RU" smtClean="0"/>
              <a:pPr/>
              <a:t>13.01.2020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C16A60-BC42-4C76-BD74-989E8971A774}" type="slidenum">
              <a:rPr lang="ru-RU" smtClean="0"/>
              <a:pPr/>
              <a:t>‹#›</a:t>
            </a:fld>
            <a:endParaRPr lang="ru-RU"/>
          </a:p>
        </p:txBody>
      </p:sp>
    </p:spTree>
    <p:extLst>
      <p:ext uri="{BB962C8B-B14F-4D97-AF65-F5344CB8AC3E}">
        <p14:creationId xmlns:p14="http://schemas.microsoft.com/office/powerpoint/2010/main" val="3093657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E5692D-365C-477A-909F-9B07E3F2A926}" type="datetimeFigureOut">
              <a:rPr lang="ru-RU" smtClean="0"/>
              <a:pPr/>
              <a:t>13.01.2020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C16A60-BC42-4C76-BD74-989E8971A774}" type="slidenum">
              <a:rPr lang="ru-RU" smtClean="0"/>
              <a:pPr/>
              <a:t>‹#›</a:t>
            </a:fld>
            <a:endParaRPr lang="ru-RU"/>
          </a:p>
        </p:txBody>
      </p:sp>
    </p:spTree>
    <p:extLst>
      <p:ext uri="{BB962C8B-B14F-4D97-AF65-F5344CB8AC3E}">
        <p14:creationId xmlns:p14="http://schemas.microsoft.com/office/powerpoint/2010/main" val="607067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5E5692D-365C-477A-909F-9B07E3F2A926}" type="datetimeFigureOut">
              <a:rPr lang="ru-RU" smtClean="0"/>
              <a:pPr/>
              <a:t>13.01.2020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0C16A60-BC42-4C76-BD74-989E8971A774}" type="slidenum">
              <a:rPr lang="ru-RU" smtClean="0"/>
              <a:pPr/>
              <a:t>‹#›</a:t>
            </a:fld>
            <a:endParaRPr lang="ru-RU"/>
          </a:p>
        </p:txBody>
      </p:sp>
    </p:spTree>
    <p:extLst>
      <p:ext uri="{BB962C8B-B14F-4D97-AF65-F5344CB8AC3E}">
        <p14:creationId xmlns:p14="http://schemas.microsoft.com/office/powerpoint/2010/main" val="43902493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E5692D-365C-477A-909F-9B07E3F2A926}" type="datetimeFigureOut">
              <a:rPr lang="ru-RU" smtClean="0"/>
              <a:pPr/>
              <a:t>13.01.2020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0C16A60-BC42-4C76-BD74-989E8971A774}" type="slidenum">
              <a:rPr lang="ru-RU" smtClean="0"/>
              <a:pPr/>
              <a:t>‹#›</a:t>
            </a:fld>
            <a:endParaRPr lang="ru-RU"/>
          </a:p>
        </p:txBody>
      </p:sp>
    </p:spTree>
    <p:extLst>
      <p:ext uri="{BB962C8B-B14F-4D97-AF65-F5344CB8AC3E}">
        <p14:creationId xmlns:p14="http://schemas.microsoft.com/office/powerpoint/2010/main" val="160956368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E5692D-365C-477A-909F-9B07E3F2A926}" type="datetimeFigureOut">
              <a:rPr lang="ru-RU" smtClean="0"/>
              <a:pPr/>
              <a:t>13.01.2020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0C16A60-BC42-4C76-BD74-989E8971A774}" type="slidenum">
              <a:rPr lang="ru-RU" smtClean="0"/>
              <a:pPr/>
              <a:t>‹#›</a:t>
            </a:fld>
            <a:endParaRPr lang="ru-RU"/>
          </a:p>
        </p:txBody>
      </p:sp>
    </p:spTree>
    <p:extLst>
      <p:ext uri="{BB962C8B-B14F-4D97-AF65-F5344CB8AC3E}">
        <p14:creationId xmlns:p14="http://schemas.microsoft.com/office/powerpoint/2010/main" val="42401540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E5692D-365C-477A-909F-9B07E3F2A926}" type="datetimeFigureOut">
              <a:rPr lang="ru-RU" smtClean="0"/>
              <a:pPr/>
              <a:t>13.01.2020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C16A60-BC42-4C76-BD74-989E8971A774}" type="slidenum">
              <a:rPr lang="ru-RU" smtClean="0"/>
              <a:pPr/>
              <a:t>‹#›</a:t>
            </a:fld>
            <a:endParaRPr lang="ru-RU"/>
          </a:p>
        </p:txBody>
      </p:sp>
    </p:spTree>
    <p:extLst>
      <p:ext uri="{BB962C8B-B14F-4D97-AF65-F5344CB8AC3E}">
        <p14:creationId xmlns:p14="http://schemas.microsoft.com/office/powerpoint/2010/main" val="41043589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E5692D-365C-477A-909F-9B07E3F2A926}" type="datetimeFigureOut">
              <a:rPr lang="ru-RU" smtClean="0"/>
              <a:pPr/>
              <a:t>13.01.2020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C16A60-BC42-4C76-BD74-989E8971A774}" type="slidenum">
              <a:rPr lang="ru-RU" smtClean="0"/>
              <a:pPr/>
              <a:t>‹#›</a:t>
            </a:fld>
            <a:endParaRPr lang="ru-RU"/>
          </a:p>
        </p:txBody>
      </p:sp>
    </p:spTree>
    <p:extLst>
      <p:ext uri="{BB962C8B-B14F-4D97-AF65-F5344CB8AC3E}">
        <p14:creationId xmlns:p14="http://schemas.microsoft.com/office/powerpoint/2010/main" val="238810138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E5692D-365C-477A-909F-9B07E3F2A926}" type="datetimeFigureOut">
              <a:rPr lang="ru-RU" smtClean="0"/>
              <a:pPr/>
              <a:t>13.01.2020</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0C16A60-BC42-4C76-BD74-989E8971A774}" type="slidenum">
              <a:rPr lang="ru-RU" smtClean="0"/>
              <a:pPr/>
              <a:t>‹#›</a:t>
            </a:fld>
            <a:endParaRPr lang="ru-RU"/>
          </a:p>
        </p:txBody>
      </p:sp>
    </p:spTree>
    <p:extLst>
      <p:ext uri="{BB962C8B-B14F-4D97-AF65-F5344CB8AC3E}">
        <p14:creationId xmlns:p14="http://schemas.microsoft.com/office/powerpoint/2010/main" val="1007089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33450" y="2468364"/>
            <a:ext cx="6962775" cy="1077218"/>
          </a:xfrm>
          <a:prstGeom prst="rect">
            <a:avLst/>
          </a:prstGeom>
          <a:noFill/>
        </p:spPr>
        <p:txBody>
          <a:bodyPr wrap="square" rtlCol="0">
            <a:spAutoFit/>
          </a:bodyPr>
          <a:lstStyle/>
          <a:p>
            <a:pPr algn="ctr"/>
            <a:r>
              <a:rPr lang="ru-RU" sz="2000" b="1" dirty="0" smtClean="0">
                <a:latin typeface="+mj-lt"/>
              </a:rPr>
              <a:t>Основные требования </a:t>
            </a:r>
            <a:r>
              <a:rPr lang="ru-RU" sz="2000" b="1" dirty="0">
                <a:latin typeface="+mj-lt"/>
              </a:rPr>
              <a:t>законодательства, </a:t>
            </a:r>
            <a:endParaRPr lang="ru-RU" sz="2000" b="1" dirty="0" smtClean="0">
              <a:latin typeface="+mj-lt"/>
            </a:endParaRPr>
          </a:p>
          <a:p>
            <a:pPr algn="ctr"/>
            <a:r>
              <a:rPr lang="ru-RU" sz="2000" b="1" dirty="0" smtClean="0">
                <a:latin typeface="+mj-lt"/>
              </a:rPr>
              <a:t>предъявляемые к </a:t>
            </a:r>
            <a:r>
              <a:rPr lang="ru-RU" sz="2000" b="1" dirty="0">
                <a:latin typeface="+mj-lt"/>
              </a:rPr>
              <a:t>лицензиатам-вещателям. </a:t>
            </a:r>
            <a:endParaRPr lang="ru-RU" sz="2000" b="1" dirty="0" smtClean="0">
              <a:latin typeface="+mj-lt"/>
            </a:endParaRPr>
          </a:p>
          <a:p>
            <a:pPr algn="ctr"/>
            <a:endParaRPr lang="ru-RU" sz="2400" b="1" dirty="0">
              <a:solidFill>
                <a:srgbClr val="17375E"/>
              </a:solidFill>
              <a:latin typeface="+mj-lt"/>
            </a:endParaRPr>
          </a:p>
        </p:txBody>
      </p:sp>
      <p:sp>
        <p:nvSpPr>
          <p:cNvPr id="5" name="TextBox 4"/>
          <p:cNvSpPr txBox="1"/>
          <p:nvPr/>
        </p:nvSpPr>
        <p:spPr>
          <a:xfrm>
            <a:off x="1556001" y="4183718"/>
            <a:ext cx="5915530" cy="307777"/>
          </a:xfrm>
          <a:prstGeom prst="rect">
            <a:avLst/>
          </a:prstGeom>
          <a:noFill/>
        </p:spPr>
        <p:txBody>
          <a:bodyPr wrap="none" rtlCol="0">
            <a:spAutoFit/>
          </a:bodyPr>
          <a:lstStyle/>
          <a:p>
            <a:pPr algn="ctr"/>
            <a:r>
              <a:rPr lang="ru-RU" sz="1400" b="1" dirty="0" smtClean="0">
                <a:solidFill>
                  <a:srgbClr val="17375E"/>
                </a:solidFill>
              </a:rPr>
              <a:t>Управление Роскомнадзора по Дальневосточному федеральному округу</a:t>
            </a:r>
            <a:endParaRPr lang="ru-RU" sz="1400" b="1" dirty="0">
              <a:solidFill>
                <a:srgbClr val="17375E"/>
              </a:solidFill>
            </a:endParaRPr>
          </a:p>
        </p:txBody>
      </p:sp>
      <p:sp>
        <p:nvSpPr>
          <p:cNvPr id="6" name="TextBox 5"/>
          <p:cNvSpPr txBox="1"/>
          <p:nvPr/>
        </p:nvSpPr>
        <p:spPr>
          <a:xfrm>
            <a:off x="3774821" y="4630560"/>
            <a:ext cx="1491370" cy="307777"/>
          </a:xfrm>
          <a:prstGeom prst="rect">
            <a:avLst/>
          </a:prstGeom>
          <a:noFill/>
        </p:spPr>
        <p:txBody>
          <a:bodyPr wrap="none" rtlCol="0">
            <a:spAutoFit/>
          </a:bodyPr>
          <a:lstStyle/>
          <a:p>
            <a:pPr algn="ctr"/>
            <a:r>
              <a:rPr lang="ru-RU" sz="1400" b="1" dirty="0" smtClean="0">
                <a:solidFill>
                  <a:srgbClr val="17375E"/>
                </a:solidFill>
              </a:rPr>
              <a:t>Хабаровск, 2019 </a:t>
            </a:r>
            <a:endParaRPr lang="ru-RU" sz="1400" b="1" dirty="0">
              <a:solidFill>
                <a:srgbClr val="17375E"/>
              </a:solidFill>
            </a:endParaRPr>
          </a:p>
        </p:txBody>
      </p:sp>
    </p:spTree>
    <p:extLst>
      <p:ext uri="{BB962C8B-B14F-4D97-AF65-F5344CB8AC3E}">
        <p14:creationId xmlns:p14="http://schemas.microsoft.com/office/powerpoint/2010/main" val="310668444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9</a:t>
            </a:fld>
            <a:endParaRPr lang="ru-RU" sz="2000" dirty="0">
              <a:solidFill>
                <a:srgbClr val="17375E"/>
              </a:solidFill>
              <a:latin typeface="Arial Narrow" panose="020B0606020202030204" pitchFamily="34" charset="0"/>
            </a:endParaRPr>
          </a:p>
        </p:txBody>
      </p:sp>
      <p:sp>
        <p:nvSpPr>
          <p:cNvPr id="3" name="TextBox 2"/>
          <p:cNvSpPr txBox="1"/>
          <p:nvPr/>
        </p:nvSpPr>
        <p:spPr>
          <a:xfrm>
            <a:off x="844598" y="603476"/>
            <a:ext cx="7489704" cy="4524315"/>
          </a:xfrm>
          <a:prstGeom prst="rect">
            <a:avLst/>
          </a:prstGeom>
          <a:noFill/>
        </p:spPr>
        <p:txBody>
          <a:bodyPr wrap="square" rtlCol="0">
            <a:spAutoFit/>
          </a:bodyPr>
          <a:lstStyle/>
          <a:p>
            <a:pPr algn="ctr"/>
            <a:r>
              <a:rPr lang="ru-RU" sz="2400" b="1" dirty="0" smtClean="0"/>
              <a:t>ПРИМЕР НАРУШЕНИЯ СООТНОШЕНИЯ ОБЪЕМОВ ВЕЩАНИЯ ПО МОДЕЛИ «СЕТЕВОЙ ПАРТНЕР»:</a:t>
            </a:r>
          </a:p>
          <a:p>
            <a:pPr algn="just"/>
            <a:endParaRPr lang="ru-RU" sz="2000" dirty="0"/>
          </a:p>
          <a:p>
            <a:pPr algn="just"/>
            <a:r>
              <a:rPr lang="ru-RU" sz="2000" dirty="0" smtClean="0"/>
              <a:t>Согласно лицензии на осуществление ТВ-вещания лицензиат осуществляет вещание 2-х телеканалов в следующих объемах:</a:t>
            </a:r>
          </a:p>
          <a:p>
            <a:pPr algn="just"/>
            <a:r>
              <a:rPr lang="ru-RU" sz="2000" dirty="0"/>
              <a:t>1.Телеканал «Юность» - </a:t>
            </a:r>
            <a:r>
              <a:rPr lang="ru-RU" sz="2000" dirty="0" smtClean="0"/>
              <a:t>160 </a:t>
            </a:r>
            <a:r>
              <a:rPr lang="ru-RU" sz="2000" dirty="0"/>
              <a:t>часов.</a:t>
            </a:r>
          </a:p>
          <a:p>
            <a:pPr algn="just"/>
            <a:r>
              <a:rPr lang="ru-RU" sz="2000" dirty="0" smtClean="0"/>
              <a:t>2.Телеканал «Детство» - 8 часов;</a:t>
            </a:r>
          </a:p>
          <a:p>
            <a:pPr algn="just"/>
            <a:r>
              <a:rPr lang="ru-RU" sz="2000" dirty="0" smtClean="0"/>
              <a:t>В ходе контрольно-надзорного мероприятия было установлено, что вещание телеканала «Юность» фактически составило 167 часов, а телеканала «Детство» 1 час.</a:t>
            </a:r>
          </a:p>
          <a:p>
            <a:pPr algn="just"/>
            <a:r>
              <a:rPr lang="ru-RU" sz="2000" dirty="0" smtClean="0"/>
              <a:t>Объем вещания сетевого партнера «Юность» был увеличен на 7 часов, объем вещания телеканала «Детство» уменьшен на 7 часов.</a:t>
            </a:r>
            <a:endParaRPr lang="ru-RU" sz="2000" dirty="0"/>
          </a:p>
          <a:p>
            <a:pPr algn="ctr"/>
            <a:endParaRPr lang="ru-RU" sz="2000" b="1" dirty="0" smtClean="0"/>
          </a:p>
          <a:p>
            <a:pPr algn="ctr"/>
            <a:endParaRPr lang="ru-RU" sz="2000" b="1" dirty="0"/>
          </a:p>
        </p:txBody>
      </p:sp>
    </p:spTree>
    <p:extLst>
      <p:ext uri="{BB962C8B-B14F-4D97-AF65-F5344CB8AC3E}">
        <p14:creationId xmlns:p14="http://schemas.microsoft.com/office/powerpoint/2010/main" val="272028257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10</a:t>
            </a:fld>
            <a:endParaRPr lang="ru-RU" sz="2000" dirty="0">
              <a:solidFill>
                <a:srgbClr val="17375E"/>
              </a:solidFill>
              <a:latin typeface="Arial Narrow" panose="020B0606020202030204" pitchFamily="34" charset="0"/>
            </a:endParaRPr>
          </a:p>
        </p:txBody>
      </p:sp>
      <p:sp>
        <p:nvSpPr>
          <p:cNvPr id="3" name="TextBox 2"/>
          <p:cNvSpPr txBox="1"/>
          <p:nvPr/>
        </p:nvSpPr>
        <p:spPr>
          <a:xfrm>
            <a:off x="5448373" y="526852"/>
            <a:ext cx="3695627" cy="4616648"/>
          </a:xfrm>
          <a:prstGeom prst="rect">
            <a:avLst/>
          </a:prstGeom>
          <a:noFill/>
        </p:spPr>
        <p:txBody>
          <a:bodyPr wrap="square" rtlCol="0">
            <a:spAutoFit/>
          </a:bodyPr>
          <a:lstStyle/>
          <a:p>
            <a:pPr algn="ctr"/>
            <a:r>
              <a:rPr lang="ru-RU" dirty="0" smtClean="0"/>
              <a:t>Соблюдение лицензионного требования о соблюдении программной направленности телеканала, радиоканала, а для вещателей, осуществляющих вещание с использованием ограниченного радиочастотного ресурса, право на использование которого получено по результатам торгов, а также в городах с населением свыше 100 тыс. чел. - соблюдение программной концепции вещания</a:t>
            </a:r>
          </a:p>
          <a:p>
            <a:pPr algn="ctr"/>
            <a:endParaRPr lang="ru-RU" sz="2000" dirty="0"/>
          </a:p>
          <a:p>
            <a:pPr algn="ctr"/>
            <a:endParaRPr lang="ru-RU" sz="2000" b="1" dirty="0" smtClean="0"/>
          </a:p>
          <a:p>
            <a:pPr algn="ctr"/>
            <a:endParaRPr lang="ru-RU" sz="2000" b="1"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455510" cy="4914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676" y="3753934"/>
            <a:ext cx="2600324" cy="13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 y="4287746"/>
            <a:ext cx="2630489" cy="13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0287" y="1733549"/>
            <a:ext cx="2395913" cy="11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28257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11</a:t>
            </a:fld>
            <a:endParaRPr lang="ru-RU" sz="2000" dirty="0">
              <a:solidFill>
                <a:srgbClr val="17375E"/>
              </a:solidFill>
              <a:latin typeface="Arial Narrow" panose="020B0606020202030204" pitchFamily="34" charset="0"/>
            </a:endParaRPr>
          </a:p>
        </p:txBody>
      </p:sp>
      <p:sp>
        <p:nvSpPr>
          <p:cNvPr id="6" name="Прямоугольник 5"/>
          <p:cNvSpPr/>
          <p:nvPr/>
        </p:nvSpPr>
        <p:spPr>
          <a:xfrm>
            <a:off x="323851" y="1410098"/>
            <a:ext cx="8515350" cy="2462213"/>
          </a:xfrm>
          <a:prstGeom prst="rect">
            <a:avLst/>
          </a:prstGeom>
        </p:spPr>
        <p:txBody>
          <a:bodyPr wrap="square">
            <a:spAutoFit/>
          </a:bodyPr>
          <a:lstStyle/>
          <a:p>
            <a:pPr algn="ctr"/>
            <a:r>
              <a:rPr lang="ru-RU" sz="2000" dirty="0" smtClean="0"/>
              <a:t>Анализируется запись эфира за календарную неделю. За начало календарного дня принимается момент времени, соответствующий 00 часам 00 минутам  00 секундам. За окончание  календарного дня принимается момент времени, соответствующий 24 часам 00 минутам 00 секундам</a:t>
            </a:r>
          </a:p>
          <a:p>
            <a:pPr algn="ctr"/>
            <a:endParaRPr lang="ru-RU" sz="2000" dirty="0" smtClean="0"/>
          </a:p>
          <a:p>
            <a:pPr algn="ctr"/>
            <a:endParaRPr lang="ru-RU" sz="1600" b="1" dirty="0"/>
          </a:p>
          <a:p>
            <a:pPr algn="ctr"/>
            <a:endParaRPr lang="ru-RU" dirty="0"/>
          </a:p>
        </p:txBody>
      </p:sp>
    </p:spTree>
    <p:extLst>
      <p:ext uri="{BB962C8B-B14F-4D97-AF65-F5344CB8AC3E}">
        <p14:creationId xmlns:p14="http://schemas.microsoft.com/office/powerpoint/2010/main" val="184662410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12</a:t>
            </a:fld>
            <a:endParaRPr lang="ru-RU" sz="2000" dirty="0">
              <a:solidFill>
                <a:srgbClr val="17375E"/>
              </a:solidFill>
              <a:latin typeface="Arial Narrow" panose="020B0606020202030204" pitchFamily="34" charset="0"/>
            </a:endParaRPr>
          </a:p>
        </p:txBody>
      </p:sp>
      <p:sp>
        <p:nvSpPr>
          <p:cNvPr id="6" name="Прямоугольник 5"/>
          <p:cNvSpPr/>
          <p:nvPr/>
        </p:nvSpPr>
        <p:spPr>
          <a:xfrm>
            <a:off x="4705349" y="752873"/>
            <a:ext cx="4324351" cy="3693319"/>
          </a:xfrm>
          <a:prstGeom prst="rect">
            <a:avLst/>
          </a:prstGeom>
        </p:spPr>
        <p:txBody>
          <a:bodyPr wrap="square">
            <a:spAutoFit/>
          </a:bodyPr>
          <a:lstStyle/>
          <a:p>
            <a:pPr algn="ctr"/>
            <a:r>
              <a:rPr lang="ru-RU" sz="2000" dirty="0" smtClean="0"/>
              <a:t>Проверяется соответствие основных тематических направлений вещания тематическим направлениям вещания, указанным в лицензии</a:t>
            </a:r>
          </a:p>
          <a:p>
            <a:pPr algn="ctr"/>
            <a:endParaRPr lang="ru-RU" sz="2000" dirty="0" smtClean="0"/>
          </a:p>
          <a:p>
            <a:pPr algn="ctr"/>
            <a:r>
              <a:rPr lang="ru-RU" sz="2000" dirty="0" smtClean="0"/>
              <a:t>При проверке программной концепции </a:t>
            </a:r>
            <a:r>
              <a:rPr lang="ru-RU" sz="2000" dirty="0" err="1" smtClean="0"/>
              <a:t>телерадиоканала</a:t>
            </a:r>
            <a:r>
              <a:rPr lang="ru-RU" sz="2000" dirty="0" smtClean="0"/>
              <a:t> в обязательном порядке производится подсчет процентного соотношения тематических направлений вещания</a:t>
            </a:r>
          </a:p>
          <a:p>
            <a:pPr algn="ctr"/>
            <a:endParaRPr lang="ru-RU" sz="1600" b="1" dirty="0"/>
          </a:p>
          <a:p>
            <a:pPr algn="ctr"/>
            <a:endParaRPr lang="ru-RU"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5775"/>
            <a:ext cx="478561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4"/>
          <p:cNvSpPr>
            <a:spLocks noGrp="1"/>
          </p:cNvSpPr>
          <p:nvPr>
            <p:ph type="title"/>
          </p:nvPr>
        </p:nvSpPr>
        <p:spPr>
          <a:xfrm>
            <a:off x="0" y="152400"/>
            <a:ext cx="7343634" cy="394522"/>
          </a:xfrm>
        </p:spPr>
        <p:txBody>
          <a:bodyPr>
            <a:noAutofit/>
          </a:bodyPr>
          <a:lstStyle/>
          <a:p>
            <a:r>
              <a:rPr lang="ru-RU" sz="1800" dirty="0" smtClean="0"/>
              <a:t>Соблюдение лицензионного требования об объеме вещания</a:t>
            </a: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1" y="4024785"/>
            <a:ext cx="1990724" cy="12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325" y="4705350"/>
            <a:ext cx="2001529" cy="15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62410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13</a:t>
            </a:fld>
            <a:endParaRPr lang="ru-RU" sz="2000" dirty="0">
              <a:solidFill>
                <a:srgbClr val="17375E"/>
              </a:solidFill>
              <a:latin typeface="Arial Narrow" panose="020B0606020202030204" pitchFamily="34" charset="0"/>
            </a:endParaRPr>
          </a:p>
        </p:txBody>
      </p:sp>
      <p:sp>
        <p:nvSpPr>
          <p:cNvPr id="6" name="Прямоугольник 5"/>
          <p:cNvSpPr/>
          <p:nvPr/>
        </p:nvSpPr>
        <p:spPr>
          <a:xfrm>
            <a:off x="514351" y="752873"/>
            <a:ext cx="8515350" cy="3108543"/>
          </a:xfrm>
          <a:prstGeom prst="rect">
            <a:avLst/>
          </a:prstGeom>
        </p:spPr>
        <p:txBody>
          <a:bodyPr wrap="square">
            <a:spAutoFit/>
          </a:bodyPr>
          <a:lstStyle/>
          <a:p>
            <a:pPr algn="ctr"/>
            <a:endParaRPr lang="ru-RU" sz="1600" b="1" dirty="0"/>
          </a:p>
          <a:p>
            <a:pPr algn="ctr"/>
            <a:r>
              <a:rPr lang="ru-RU" dirty="0" smtClean="0"/>
              <a:t>При подсчете процентного соотношения тематических направлений вещания СМИ за 100% принимается общий объем вещания данного СМИ в течении календарной недели за вычетом времени, затраченного на рекламу, объявления выходных данных</a:t>
            </a:r>
          </a:p>
          <a:p>
            <a:pPr algn="ctr"/>
            <a:endParaRPr lang="ru-RU" dirty="0" smtClean="0"/>
          </a:p>
          <a:p>
            <a:pPr algn="ctr"/>
            <a:r>
              <a:rPr lang="ru-RU" dirty="0" smtClean="0"/>
              <a:t>На сайте Роскомнадзора в разделе «Пояснения к заполнению бланка  «Программная концепция вещания» или бланка «Сведения о программной направленности телеканала (радиоканала)» для соискателей лицензии указаны в качестве рекомендации основные направления вещания, их виды, а также их краткая характеристика</a:t>
            </a:r>
            <a:endParaRPr lang="ru-RU" dirty="0"/>
          </a:p>
        </p:txBody>
      </p:sp>
      <p:sp>
        <p:nvSpPr>
          <p:cNvPr id="7" name="Заголовок 4"/>
          <p:cNvSpPr>
            <a:spLocks noGrp="1"/>
          </p:cNvSpPr>
          <p:nvPr>
            <p:ph type="title"/>
          </p:nvPr>
        </p:nvSpPr>
        <p:spPr>
          <a:xfrm>
            <a:off x="0" y="152400"/>
            <a:ext cx="7343634" cy="394522"/>
          </a:xfrm>
        </p:spPr>
        <p:txBody>
          <a:bodyPr>
            <a:noAutofit/>
          </a:bodyPr>
          <a:lstStyle/>
          <a:p>
            <a:r>
              <a:rPr lang="ru-RU" sz="1800" dirty="0" smtClean="0"/>
              <a:t>Соблюдение лицензионного требования об объеме вещания</a:t>
            </a:r>
          </a:p>
        </p:txBody>
      </p:sp>
    </p:spTree>
    <p:extLst>
      <p:ext uri="{BB962C8B-B14F-4D97-AF65-F5344CB8AC3E}">
        <p14:creationId xmlns:p14="http://schemas.microsoft.com/office/powerpoint/2010/main" val="184662410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14</a:t>
            </a:fld>
            <a:endParaRPr lang="ru-RU" sz="2000" dirty="0">
              <a:solidFill>
                <a:srgbClr val="17375E"/>
              </a:solidFill>
              <a:latin typeface="Arial Narrow" panose="020B0606020202030204" pitchFamily="34" charset="0"/>
            </a:endParaRPr>
          </a:p>
        </p:txBody>
      </p:sp>
      <p:sp>
        <p:nvSpPr>
          <p:cNvPr id="3" name="TextBox 2"/>
          <p:cNvSpPr txBox="1"/>
          <p:nvPr/>
        </p:nvSpPr>
        <p:spPr>
          <a:xfrm>
            <a:off x="935340" y="760837"/>
            <a:ext cx="7573466" cy="3170099"/>
          </a:xfrm>
          <a:prstGeom prst="rect">
            <a:avLst/>
          </a:prstGeom>
          <a:noFill/>
        </p:spPr>
        <p:txBody>
          <a:bodyPr wrap="square" rtlCol="0">
            <a:spAutoFit/>
          </a:bodyPr>
          <a:lstStyle/>
          <a:p>
            <a:pPr algn="ctr"/>
            <a:r>
              <a:rPr lang="ru-RU" sz="2000" b="1" dirty="0"/>
              <a:t>ПРИМЕР НАРУШЕНИЯ </a:t>
            </a:r>
            <a:r>
              <a:rPr lang="ru-RU" sz="2000" b="1" dirty="0" smtClean="0"/>
              <a:t>ПРОГРАММНОЙ НАПРАВЛЕННОСТИ:</a:t>
            </a:r>
            <a:endParaRPr lang="ru-RU" sz="2000" b="1" dirty="0"/>
          </a:p>
          <a:p>
            <a:pPr algn="just"/>
            <a:endParaRPr lang="ru-RU" dirty="0"/>
          </a:p>
          <a:p>
            <a:pPr algn="just"/>
            <a:r>
              <a:rPr lang="ru-RU" dirty="0"/>
              <a:t>Согласно лицензии на осуществление </a:t>
            </a:r>
            <a:r>
              <a:rPr lang="ru-RU" dirty="0" smtClean="0"/>
              <a:t>РВ-вещания программная направленность радиоканала «Юность» информационная и музыкальная.</a:t>
            </a:r>
          </a:p>
          <a:p>
            <a:pPr algn="just"/>
            <a:endParaRPr lang="ru-RU" dirty="0"/>
          </a:p>
          <a:p>
            <a:pPr algn="just"/>
            <a:r>
              <a:rPr lang="ru-RU" dirty="0" smtClean="0"/>
              <a:t>В </a:t>
            </a:r>
            <a:r>
              <a:rPr lang="ru-RU" dirty="0"/>
              <a:t>ходе контрольно-надзорного мероприятия было установлено, что </a:t>
            </a:r>
            <a:r>
              <a:rPr lang="ru-RU" dirty="0" smtClean="0"/>
              <a:t>контент радиоканала </a:t>
            </a:r>
            <a:r>
              <a:rPr lang="ru-RU" dirty="0"/>
              <a:t>«Юность» </a:t>
            </a:r>
            <a:r>
              <a:rPr lang="ru-RU" dirty="0" smtClean="0"/>
              <a:t>состоит исключительно из музыкальных произведений.</a:t>
            </a:r>
          </a:p>
          <a:p>
            <a:pPr algn="just"/>
            <a:endParaRPr lang="ru-RU" dirty="0"/>
          </a:p>
          <a:p>
            <a:pPr algn="just"/>
            <a:r>
              <a:rPr lang="ru-RU" dirty="0" smtClean="0"/>
              <a:t>Нарушение программной направленности радиоканала «Юность» выражается в отсутствии направления вещания – «информационная».</a:t>
            </a:r>
            <a:endParaRPr lang="ru-RU" dirty="0"/>
          </a:p>
        </p:txBody>
      </p:sp>
    </p:spTree>
    <p:extLst>
      <p:ext uri="{BB962C8B-B14F-4D97-AF65-F5344CB8AC3E}">
        <p14:creationId xmlns:p14="http://schemas.microsoft.com/office/powerpoint/2010/main" val="197607789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4686300" cy="4505325"/>
          </a:xfrm>
          <a:prstGeom prst="rect">
            <a:avLst/>
          </a:prstGeom>
          <a:noFill/>
          <a:ln w="9525">
            <a:noFill/>
            <a:miter lim="800000"/>
            <a:headEnd/>
            <a:tailEnd/>
          </a:ln>
        </p:spPr>
      </p:pic>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15</a:t>
            </a:fld>
            <a:endParaRPr lang="ru-RU" sz="2000" dirty="0">
              <a:solidFill>
                <a:srgbClr val="17375E"/>
              </a:solidFill>
              <a:latin typeface="Arial Narrow" panose="020B0606020202030204" pitchFamily="34" charset="0"/>
            </a:endParaRPr>
          </a:p>
        </p:txBody>
      </p:sp>
      <p:sp>
        <p:nvSpPr>
          <p:cNvPr id="3" name="TextBox 2"/>
          <p:cNvSpPr txBox="1"/>
          <p:nvPr/>
        </p:nvSpPr>
        <p:spPr>
          <a:xfrm>
            <a:off x="4629151" y="390525"/>
            <a:ext cx="4514849" cy="3600986"/>
          </a:xfrm>
          <a:prstGeom prst="rect">
            <a:avLst/>
          </a:prstGeom>
          <a:noFill/>
        </p:spPr>
        <p:txBody>
          <a:bodyPr wrap="square" rtlCol="0">
            <a:spAutoFit/>
          </a:bodyPr>
          <a:lstStyle/>
          <a:p>
            <a:pPr algn="ctr"/>
            <a:r>
              <a:rPr lang="ru-RU" sz="2000" b="1" dirty="0" smtClean="0"/>
              <a:t>Соблюдение лицензионных требований о мощности передатчика, периодичности, времени вещания и территории вещания</a:t>
            </a:r>
          </a:p>
          <a:p>
            <a:pPr algn="ctr"/>
            <a:endParaRPr lang="ru-RU" sz="2000" b="1" dirty="0" smtClean="0"/>
          </a:p>
          <a:p>
            <a:pPr algn="ctr"/>
            <a:r>
              <a:rPr lang="ru-RU" sz="1600" b="1" dirty="0" smtClean="0"/>
              <a:t>В целях проверки лицензионных требования о периодичности и времени вещания изучается запись эфира лицензиата</a:t>
            </a:r>
          </a:p>
          <a:p>
            <a:pPr algn="ctr"/>
            <a:endParaRPr lang="ru-RU" sz="1600" b="1" dirty="0" smtClean="0"/>
          </a:p>
          <a:p>
            <a:pPr algn="ctr"/>
            <a:r>
              <a:rPr lang="ru-RU" sz="1600" b="1" dirty="0" smtClean="0"/>
              <a:t>Если в качестве территории вещания указано несколько населенных пунктов, вещание должно осуществляйся на всех заявленных в лицензии территориях </a:t>
            </a:r>
            <a:endParaRPr lang="ru-RU" sz="1600" dirty="0"/>
          </a:p>
        </p:txBody>
      </p:sp>
      <p:sp>
        <p:nvSpPr>
          <p:cNvPr id="5" name="Овал 4"/>
          <p:cNvSpPr/>
          <p:nvPr/>
        </p:nvSpPr>
        <p:spPr>
          <a:xfrm>
            <a:off x="2329023" y="2725974"/>
            <a:ext cx="452673" cy="298765"/>
          </a:xfrm>
          <a:prstGeom prst="ellipse">
            <a:avLst/>
          </a:prstGeom>
          <a:noFill/>
          <a:ln cap="rnd" cmpd="sng">
            <a:solidFill>
              <a:srgbClr val="C00000"/>
            </a:solidFill>
            <a:round/>
          </a:ln>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2819401" y="2609850"/>
            <a:ext cx="885824" cy="800099"/>
          </a:xfrm>
          <a:prstGeom prst="ellipse">
            <a:avLst/>
          </a:prstGeom>
          <a:noFill/>
          <a:ln cap="rnd" cmpd="sng">
            <a:solidFill>
              <a:srgbClr val="C00000"/>
            </a:solidFill>
            <a:round/>
          </a:ln>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200025" y="2324100"/>
            <a:ext cx="1581150" cy="1085850"/>
          </a:xfrm>
          <a:prstGeom prst="ellipse">
            <a:avLst/>
          </a:prstGeom>
          <a:noFill/>
          <a:ln cap="rnd" cmpd="sng">
            <a:solidFill>
              <a:srgbClr val="C00000"/>
            </a:solidFill>
            <a:round/>
          </a:ln>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7607789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16</a:t>
            </a:fld>
            <a:endParaRPr lang="ru-RU" sz="2000" dirty="0">
              <a:solidFill>
                <a:srgbClr val="17375E"/>
              </a:solidFill>
              <a:latin typeface="Arial Narrow" panose="020B0606020202030204" pitchFamily="34" charset="0"/>
            </a:endParaRPr>
          </a:p>
        </p:txBody>
      </p:sp>
      <p:sp>
        <p:nvSpPr>
          <p:cNvPr id="3" name="TextBox 2"/>
          <p:cNvSpPr txBox="1"/>
          <p:nvPr/>
        </p:nvSpPr>
        <p:spPr>
          <a:xfrm>
            <a:off x="4467225" y="304800"/>
            <a:ext cx="4676775" cy="4247317"/>
          </a:xfrm>
          <a:prstGeom prst="rect">
            <a:avLst/>
          </a:prstGeom>
          <a:noFill/>
        </p:spPr>
        <p:txBody>
          <a:bodyPr wrap="square" rtlCol="0">
            <a:spAutoFit/>
          </a:bodyPr>
          <a:lstStyle/>
          <a:p>
            <a:pPr algn="ctr"/>
            <a:r>
              <a:rPr lang="ru-RU" dirty="0" smtClean="0"/>
              <a:t>Соблюдение лицензионного требования о вещании на выделенных конкретных радиочастотах (в случае наземного эфирного, спутникового вещания), а также вещание телеканала или радиоканала на указанной в лицензии конкретной позиции в мультиплексе (в случае наземного эфирного цифрового вещания)</a:t>
            </a:r>
          </a:p>
          <a:p>
            <a:pPr algn="just"/>
            <a:endParaRPr lang="ru-RU" dirty="0" smtClean="0"/>
          </a:p>
          <a:p>
            <a:pPr algn="ctr"/>
            <a:r>
              <a:rPr lang="ru-RU" dirty="0" smtClean="0"/>
              <a:t>Для проверки указанного лицензионного требования используются сведения, содержащиеся в лицензии на предоставление услуг связи, которые должны соответствовать сведениям, указанным в лицензии на вещание</a:t>
            </a:r>
          </a:p>
        </p:txBody>
      </p:sp>
      <p:pic>
        <p:nvPicPr>
          <p:cNvPr id="8" name="Picture 2"/>
          <p:cNvPicPr>
            <a:picLocks noChangeAspect="1" noChangeArrowheads="1"/>
          </p:cNvPicPr>
          <p:nvPr/>
        </p:nvPicPr>
        <p:blipFill>
          <a:blip r:embed="rId3" cstate="print"/>
          <a:srcRect/>
          <a:stretch>
            <a:fillRect/>
          </a:stretch>
        </p:blipFill>
        <p:spPr bwMode="auto">
          <a:xfrm>
            <a:off x="0" y="0"/>
            <a:ext cx="4524375" cy="4505325"/>
          </a:xfrm>
          <a:prstGeom prst="rect">
            <a:avLst/>
          </a:prstGeom>
          <a:noFill/>
          <a:ln w="9525">
            <a:noFill/>
            <a:miter lim="800000"/>
            <a:headEnd/>
            <a:tailEnd/>
          </a:ln>
        </p:spPr>
      </p:pic>
      <p:sp>
        <p:nvSpPr>
          <p:cNvPr id="9" name="Овал 8"/>
          <p:cNvSpPr/>
          <p:nvPr/>
        </p:nvSpPr>
        <p:spPr>
          <a:xfrm>
            <a:off x="1595598" y="2705101"/>
            <a:ext cx="566577" cy="424414"/>
          </a:xfrm>
          <a:prstGeom prst="ellipse">
            <a:avLst/>
          </a:prstGeom>
          <a:noFill/>
          <a:ln cap="rnd" cmpd="sng">
            <a:solidFill>
              <a:srgbClr val="C00000"/>
            </a:solidFill>
            <a:round/>
          </a:ln>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7607789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17</a:t>
            </a:fld>
            <a:endParaRPr lang="ru-RU" sz="2000" dirty="0">
              <a:solidFill>
                <a:srgbClr val="17375E"/>
              </a:solidFill>
              <a:latin typeface="Arial Narrow" panose="020B0606020202030204"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5175" y="642938"/>
            <a:ext cx="2938463" cy="385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2430" y="1651085"/>
            <a:ext cx="50006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2429" y="2542813"/>
            <a:ext cx="50006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00440" y="516531"/>
            <a:ext cx="4411456" cy="1200329"/>
          </a:xfrm>
          <a:prstGeom prst="rect">
            <a:avLst/>
          </a:prstGeom>
          <a:noFill/>
        </p:spPr>
        <p:txBody>
          <a:bodyPr wrap="square" rtlCol="0">
            <a:spAutoFit/>
          </a:bodyPr>
          <a:lstStyle/>
          <a:p>
            <a:pPr algn="ctr"/>
            <a:r>
              <a:rPr lang="ru-RU" b="1" dirty="0"/>
              <a:t>Осуществление предпринимательской деятельности с нарушением требований и условий, предусмотренных специальным разрешением (лицензией) </a:t>
            </a:r>
          </a:p>
        </p:txBody>
      </p:sp>
      <p:sp>
        <p:nvSpPr>
          <p:cNvPr id="10" name="TextBox 9"/>
          <p:cNvSpPr txBox="1"/>
          <p:nvPr/>
        </p:nvSpPr>
        <p:spPr>
          <a:xfrm>
            <a:off x="1247251" y="2173481"/>
            <a:ext cx="3734382" cy="369332"/>
          </a:xfrm>
          <a:prstGeom prst="rect">
            <a:avLst/>
          </a:prstGeom>
          <a:noFill/>
        </p:spPr>
        <p:txBody>
          <a:bodyPr wrap="square" rtlCol="0">
            <a:spAutoFit/>
          </a:bodyPr>
          <a:lstStyle/>
          <a:p>
            <a:pPr algn="ctr"/>
            <a:r>
              <a:rPr lang="ru-RU" b="1" dirty="0" smtClean="0"/>
              <a:t>ч. </a:t>
            </a:r>
            <a:r>
              <a:rPr lang="ru-RU" b="1" dirty="0"/>
              <a:t>3 ст. 14.1 КоАП РФ </a:t>
            </a:r>
          </a:p>
        </p:txBody>
      </p:sp>
      <p:sp>
        <p:nvSpPr>
          <p:cNvPr id="11" name="TextBox 10"/>
          <p:cNvSpPr txBox="1"/>
          <p:nvPr/>
        </p:nvSpPr>
        <p:spPr>
          <a:xfrm>
            <a:off x="397869" y="3036525"/>
            <a:ext cx="5405425" cy="1477328"/>
          </a:xfrm>
          <a:prstGeom prst="rect">
            <a:avLst/>
          </a:prstGeom>
          <a:noFill/>
        </p:spPr>
        <p:txBody>
          <a:bodyPr wrap="square" rtlCol="0">
            <a:spAutoFit/>
          </a:bodyPr>
          <a:lstStyle/>
          <a:p>
            <a:pPr algn="ctr"/>
            <a:r>
              <a:rPr lang="ru-RU" b="1" dirty="0"/>
              <a:t>предупреждение или наложение административного штрафа</a:t>
            </a:r>
            <a:r>
              <a:rPr lang="ru-RU" b="1" dirty="0" smtClean="0"/>
              <a:t>:</a:t>
            </a:r>
            <a:endParaRPr lang="ru-RU" b="1" dirty="0"/>
          </a:p>
          <a:p>
            <a:pPr algn="ctr"/>
            <a:r>
              <a:rPr lang="ru-RU" dirty="0"/>
              <a:t>на граждан в размере от 1500 до 2000 </a:t>
            </a:r>
            <a:r>
              <a:rPr lang="ru-RU" dirty="0" smtClean="0"/>
              <a:t>рублей</a:t>
            </a:r>
            <a:endParaRPr lang="ru-RU" dirty="0"/>
          </a:p>
          <a:p>
            <a:pPr algn="ctr"/>
            <a:r>
              <a:rPr lang="ru-RU" dirty="0"/>
              <a:t>на должностных лиц - от </a:t>
            </a:r>
            <a:r>
              <a:rPr lang="ru-RU" dirty="0" smtClean="0"/>
              <a:t>3 000 </a:t>
            </a:r>
            <a:r>
              <a:rPr lang="ru-RU" dirty="0"/>
              <a:t>до </a:t>
            </a:r>
            <a:r>
              <a:rPr lang="ru-RU" dirty="0" smtClean="0"/>
              <a:t>4 000 рублей </a:t>
            </a:r>
            <a:endParaRPr lang="ru-RU" dirty="0"/>
          </a:p>
          <a:p>
            <a:pPr algn="ctr"/>
            <a:r>
              <a:rPr lang="ru-RU" dirty="0"/>
              <a:t>на юридических лиц - от </a:t>
            </a:r>
            <a:r>
              <a:rPr lang="ru-RU" dirty="0" smtClean="0"/>
              <a:t>30 000 </a:t>
            </a:r>
            <a:r>
              <a:rPr lang="ru-RU" dirty="0"/>
              <a:t>до </a:t>
            </a:r>
            <a:r>
              <a:rPr lang="ru-RU" dirty="0" smtClean="0"/>
              <a:t>40 000 рублей</a:t>
            </a:r>
            <a:endParaRPr lang="ru-RU" dirty="0"/>
          </a:p>
        </p:txBody>
      </p:sp>
    </p:spTree>
    <p:extLst>
      <p:ext uri="{BB962C8B-B14F-4D97-AF65-F5344CB8AC3E}">
        <p14:creationId xmlns:p14="http://schemas.microsoft.com/office/powerpoint/2010/main" val="175387321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18</a:t>
            </a:fld>
            <a:endParaRPr lang="ru-RU" sz="2000" dirty="0">
              <a:solidFill>
                <a:srgbClr val="17375E"/>
              </a:solidFill>
              <a:latin typeface="Arial Narrow" panose="020B0606020202030204" pitchFamily="34" charset="0"/>
            </a:endParaRPr>
          </a:p>
        </p:txBody>
      </p:sp>
      <p:sp>
        <p:nvSpPr>
          <p:cNvPr id="12" name="Заголовок 4"/>
          <p:cNvSpPr>
            <a:spLocks noGrp="1"/>
          </p:cNvSpPr>
          <p:nvPr>
            <p:ph type="title"/>
          </p:nvPr>
        </p:nvSpPr>
        <p:spPr>
          <a:xfrm>
            <a:off x="365787" y="500261"/>
            <a:ext cx="8181834" cy="394522"/>
          </a:xfrm>
        </p:spPr>
        <p:txBody>
          <a:bodyPr>
            <a:noAutofit/>
          </a:bodyPr>
          <a:lstStyle/>
          <a:p>
            <a:r>
              <a:rPr lang="ru-RU" sz="1800" dirty="0" smtClean="0"/>
              <a:t>Лицензирующий орган в пределах своей компетенции выдает лицензиату предписание об устранении выявленного нарушения или о недопустимости совершения нарушения в случае:</a:t>
            </a:r>
          </a:p>
        </p:txBody>
      </p:sp>
      <p:sp>
        <p:nvSpPr>
          <p:cNvPr id="13" name="Прямоугольник 12"/>
          <p:cNvSpPr/>
          <p:nvPr/>
        </p:nvSpPr>
        <p:spPr>
          <a:xfrm>
            <a:off x="428625" y="1171574"/>
            <a:ext cx="8429584" cy="2308324"/>
          </a:xfrm>
          <a:prstGeom prst="rect">
            <a:avLst/>
          </a:prstGeom>
        </p:spPr>
        <p:txBody>
          <a:bodyPr wrap="square">
            <a:spAutoFit/>
          </a:bodyPr>
          <a:lstStyle/>
          <a:p>
            <a:r>
              <a:rPr lang="ru-RU" dirty="0" smtClean="0"/>
              <a:t>1) выявления уполномоченными государственными органами нарушения, связанного с несоблюдением требований настоящего Закона, требований иных нормативных правовых актов, непосредственно связанных с осуществлением телевизионного вещания, радиовещания;</a:t>
            </a:r>
          </a:p>
          <a:p>
            <a:r>
              <a:rPr lang="ru-RU" dirty="0" smtClean="0"/>
              <a:t>2) выявления лицензирующим органом нарушения лицензиатом лицензионных требований;</a:t>
            </a:r>
          </a:p>
          <a:p>
            <a:r>
              <a:rPr lang="ru-RU" dirty="0" smtClean="0"/>
              <a:t>3) неосуществления лицензиатом телевизионного вещания, радиовещания более трех месяцев.</a:t>
            </a:r>
          </a:p>
        </p:txBody>
      </p:sp>
      <p:sp>
        <p:nvSpPr>
          <p:cNvPr id="14" name="Заголовок 4"/>
          <p:cNvSpPr txBox="1">
            <a:spLocks/>
          </p:cNvSpPr>
          <p:nvPr/>
        </p:nvSpPr>
        <p:spPr>
          <a:xfrm>
            <a:off x="775362" y="3919736"/>
            <a:ext cx="6882738" cy="394522"/>
          </a:xfrm>
          <a:prstGeom prst="rect">
            <a:avLst/>
          </a:prstGeom>
        </p:spPr>
        <p:txBody>
          <a:bodyPr vert="horz" lIns="91440" tIns="45720" rIns="91440" bIns="45720" rtlCol="0" anchor="ctr">
            <a:noAutofit/>
          </a:bodyPr>
          <a:lstStyle/>
          <a:p>
            <a:r>
              <a:rPr lang="ru-RU" dirty="0" smtClean="0"/>
              <a:t>При выдаче такого предписания лицензирующий орган предупреждает лицензиата о приостановлении действия лицензии в случае невыполнения лицензиатом в установленный срок такого предписания.</a:t>
            </a:r>
          </a:p>
        </p:txBody>
      </p: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6432" y="3471803"/>
            <a:ext cx="1514693" cy="843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87321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1</a:t>
            </a:fld>
            <a:endParaRPr lang="ru-RU" sz="2000" dirty="0">
              <a:solidFill>
                <a:srgbClr val="17375E"/>
              </a:solidFill>
              <a:latin typeface="Arial Narrow" panose="020B0606020202030204" pitchFamily="34" charset="0"/>
            </a:endParaRPr>
          </a:p>
        </p:txBody>
      </p:sp>
      <p:sp>
        <p:nvSpPr>
          <p:cNvPr id="5" name="Заголовок 4"/>
          <p:cNvSpPr>
            <a:spLocks noGrp="1"/>
          </p:cNvSpPr>
          <p:nvPr>
            <p:ph type="title"/>
          </p:nvPr>
        </p:nvSpPr>
        <p:spPr>
          <a:xfrm>
            <a:off x="375312" y="328811"/>
            <a:ext cx="8181834" cy="394522"/>
          </a:xfrm>
        </p:spPr>
        <p:txBody>
          <a:bodyPr>
            <a:normAutofit fontScale="90000"/>
          </a:bodyPr>
          <a:lstStyle/>
          <a:p>
            <a:r>
              <a:rPr lang="ru-RU" dirty="0" smtClean="0"/>
              <a:t>Нормативно-правовые акты:</a:t>
            </a:r>
            <a:endParaRPr lang="ru-RU" dirty="0"/>
          </a:p>
        </p:txBody>
      </p:sp>
      <p:sp>
        <p:nvSpPr>
          <p:cNvPr id="13" name="Прямоугольник 12"/>
          <p:cNvSpPr/>
          <p:nvPr/>
        </p:nvSpPr>
        <p:spPr>
          <a:xfrm>
            <a:off x="125643" y="858374"/>
            <a:ext cx="8892714" cy="3884140"/>
          </a:xfrm>
          <a:prstGeom prst="rect">
            <a:avLst/>
          </a:prstGeom>
        </p:spPr>
        <p:txBody>
          <a:bodyPr wrap="square">
            <a:spAutoFit/>
          </a:bodyPr>
          <a:lstStyle/>
          <a:p>
            <a:pPr marL="285750" indent="-285750" algn="just">
              <a:lnSpc>
                <a:spcPct val="110000"/>
              </a:lnSpc>
              <a:buFont typeface="Wingdings" pitchFamily="2" charset="2"/>
              <a:buChar char="Ø"/>
            </a:pPr>
            <a:r>
              <a:rPr lang="ru-RU" sz="1600" dirty="0" smtClean="0"/>
              <a:t>Федеральный закон РФ от 27.12.1991 № 2124-1  «</a:t>
            </a:r>
            <a:r>
              <a:rPr lang="ru-RU" sz="1600" b="1" dirty="0" smtClean="0"/>
              <a:t>О средствах массовой информации</a:t>
            </a:r>
            <a:r>
              <a:rPr lang="ru-RU" sz="1600" dirty="0" smtClean="0"/>
              <a:t>»</a:t>
            </a:r>
          </a:p>
          <a:p>
            <a:pPr marL="285750" indent="-285750" algn="just">
              <a:lnSpc>
                <a:spcPct val="110000"/>
              </a:lnSpc>
              <a:buFont typeface="Wingdings" pitchFamily="2" charset="2"/>
              <a:buChar char="Ø"/>
            </a:pPr>
            <a:r>
              <a:rPr lang="ru-RU" sz="1600" dirty="0" smtClean="0"/>
              <a:t>Федеральный закон от 04.05.2011 № 99-ФЗ «</a:t>
            </a:r>
            <a:r>
              <a:rPr lang="ru-RU" sz="1600" b="1" dirty="0" smtClean="0"/>
              <a:t>О лицензировании отдельных видов деятельности</a:t>
            </a:r>
            <a:r>
              <a:rPr lang="ru-RU" sz="1600" dirty="0" smtClean="0"/>
              <a:t>»</a:t>
            </a:r>
          </a:p>
          <a:p>
            <a:pPr marL="285750" indent="-285750" algn="just">
              <a:lnSpc>
                <a:spcPct val="110000"/>
              </a:lnSpc>
              <a:buFont typeface="Wingdings" pitchFamily="2" charset="2"/>
              <a:buChar char="Ø"/>
            </a:pPr>
            <a:r>
              <a:rPr lang="ru-RU" sz="1600" dirty="0" smtClean="0"/>
              <a:t>Федеральный закон от 29.12.1994 № 77-ФЗ «</a:t>
            </a:r>
            <a:r>
              <a:rPr lang="ru-RU" sz="1600" b="1" dirty="0" smtClean="0"/>
              <a:t>Об обязательном экземпляре документов</a:t>
            </a:r>
            <a:r>
              <a:rPr lang="ru-RU" sz="1600" dirty="0" smtClean="0"/>
              <a:t>»</a:t>
            </a:r>
          </a:p>
          <a:p>
            <a:pPr marL="285750" indent="-285750" algn="just">
              <a:lnSpc>
                <a:spcPct val="110000"/>
              </a:lnSpc>
              <a:buFont typeface="Wingdings" pitchFamily="2" charset="2"/>
              <a:buChar char="Ø"/>
              <a:tabLst>
                <a:tab pos="5748338" algn="l"/>
              </a:tabLst>
            </a:pPr>
            <a:r>
              <a:rPr lang="ru-RU" sz="1600" dirty="0" smtClean="0"/>
              <a:t>Федеральный закон от 23.12.2013 № 15-ФЗ «</a:t>
            </a:r>
            <a:r>
              <a:rPr lang="ru-RU" sz="1600" b="1" dirty="0" smtClean="0"/>
              <a:t>Об охране здоровья граждан от  воздействия окружающего табачного дыма и последствий потребления табака</a:t>
            </a:r>
            <a:r>
              <a:rPr lang="ru-RU" sz="1600" dirty="0" smtClean="0"/>
              <a:t>»</a:t>
            </a:r>
          </a:p>
          <a:p>
            <a:pPr marL="285750" indent="-285750" algn="just">
              <a:lnSpc>
                <a:spcPct val="110000"/>
              </a:lnSpc>
              <a:buFont typeface="Wingdings" pitchFamily="2" charset="2"/>
              <a:buChar char="Ø"/>
            </a:pPr>
            <a:r>
              <a:rPr lang="ru-RU" sz="1600" dirty="0" smtClean="0"/>
              <a:t>Федеральный закон от 13.03.2006 № 38-ФЗ «</a:t>
            </a:r>
            <a:r>
              <a:rPr lang="ru-RU" sz="1600" b="1" dirty="0" smtClean="0"/>
              <a:t>О рекламе</a:t>
            </a:r>
            <a:r>
              <a:rPr lang="ru-RU" sz="1600" dirty="0" smtClean="0"/>
              <a:t>»</a:t>
            </a:r>
          </a:p>
          <a:p>
            <a:pPr marL="285750" indent="-285750" algn="just">
              <a:lnSpc>
                <a:spcPct val="110000"/>
              </a:lnSpc>
              <a:buFont typeface="Wingdings" pitchFamily="2" charset="2"/>
              <a:buChar char="Ø"/>
            </a:pPr>
            <a:r>
              <a:rPr lang="ru-RU" sz="1600" dirty="0" smtClean="0"/>
              <a:t>Федеральный закон от 25.07.2002 № 114-ФЗ «</a:t>
            </a:r>
            <a:r>
              <a:rPr lang="ru-RU" sz="1600" b="1" dirty="0" smtClean="0"/>
              <a:t>О противодействии экстремистской деятельности</a:t>
            </a:r>
            <a:r>
              <a:rPr lang="ru-RU" sz="1600" dirty="0" smtClean="0"/>
              <a:t>»</a:t>
            </a:r>
          </a:p>
          <a:p>
            <a:pPr marL="285750" indent="-285750" algn="just">
              <a:lnSpc>
                <a:spcPct val="110000"/>
              </a:lnSpc>
              <a:buFont typeface="Wingdings" pitchFamily="2" charset="2"/>
              <a:buChar char="Ø"/>
            </a:pPr>
            <a:r>
              <a:rPr lang="ru-RU" sz="1600" dirty="0" smtClean="0"/>
              <a:t>Федеральный закон от 29.12.2010 № 436-ФЗ «</a:t>
            </a:r>
            <a:r>
              <a:rPr lang="ru-RU" sz="1600" b="1" dirty="0" smtClean="0"/>
              <a:t>О защите детей от информации, причиняющей вред их здоровью и развитию</a:t>
            </a:r>
            <a:r>
              <a:rPr lang="ru-RU" sz="1600" dirty="0" smtClean="0"/>
              <a:t>»</a:t>
            </a:r>
          </a:p>
          <a:p>
            <a:pPr marL="285750" indent="-285750" algn="just">
              <a:lnSpc>
                <a:spcPct val="110000"/>
              </a:lnSpc>
              <a:buFont typeface="Wingdings" pitchFamily="2" charset="2"/>
              <a:buChar char="Ø"/>
            </a:pPr>
            <a:r>
              <a:rPr lang="ru-RU" sz="1600" b="1" dirty="0" smtClean="0"/>
              <a:t>Кодекс Российской Федерации об административных правонарушениях</a:t>
            </a:r>
          </a:p>
          <a:p>
            <a:pPr marL="285750" indent="-285750" algn="just">
              <a:lnSpc>
                <a:spcPct val="110000"/>
              </a:lnSpc>
              <a:buFont typeface="Wingdings" pitchFamily="2" charset="2"/>
              <a:buChar char="Ø"/>
            </a:pPr>
            <a:r>
              <a:rPr lang="ru-RU" sz="1600" b="1" dirty="0" smtClean="0"/>
              <a:t>Положение о лицензировании телевизионного вещания и радиовещания</a:t>
            </a:r>
            <a:r>
              <a:rPr lang="ru-RU" sz="1600" dirty="0" smtClean="0"/>
              <a:t> (утв. постановлением Правительства РФ от 08.12.2011 № 1025)</a:t>
            </a:r>
            <a:endParaRPr lang="ru-RU" sz="1600" dirty="0"/>
          </a:p>
        </p:txBody>
      </p:sp>
    </p:spTree>
    <p:extLst>
      <p:ext uri="{BB962C8B-B14F-4D97-AF65-F5344CB8AC3E}">
        <p14:creationId xmlns:p14="http://schemas.microsoft.com/office/powerpoint/2010/main" val="247001682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19</a:t>
            </a:fld>
            <a:endParaRPr lang="ru-RU" sz="2000" dirty="0">
              <a:solidFill>
                <a:srgbClr val="17375E"/>
              </a:solidFill>
              <a:latin typeface="Arial Narrow" panose="020B0606020202030204" pitchFamily="34" charset="0"/>
            </a:endParaRPr>
          </a:p>
        </p:txBody>
      </p:sp>
      <p:sp>
        <p:nvSpPr>
          <p:cNvPr id="8" name="Прямоугольник 7"/>
          <p:cNvSpPr/>
          <p:nvPr/>
        </p:nvSpPr>
        <p:spPr>
          <a:xfrm>
            <a:off x="266700" y="285749"/>
            <a:ext cx="8429584" cy="6186309"/>
          </a:xfrm>
          <a:prstGeom prst="rect">
            <a:avLst/>
          </a:prstGeom>
        </p:spPr>
        <p:txBody>
          <a:bodyPr wrap="square">
            <a:spAutoFit/>
          </a:bodyPr>
          <a:lstStyle/>
          <a:p>
            <a:pPr algn="ctr"/>
            <a:r>
              <a:rPr lang="ru-RU" dirty="0" smtClean="0"/>
              <a:t>Лицензирующий орган приостанавливает действие лицензии на срок не более трех месяцев в случае невыполнения лицензиатом в установленный срок предписания лицензирующего органа об устранении выявленного нарушения или в случае выявления лицензирующим органом грубого нарушения лицензионных требований. </a:t>
            </a:r>
          </a:p>
          <a:p>
            <a:endParaRPr lang="ru-RU" dirty="0" smtClean="0"/>
          </a:p>
          <a:p>
            <a:pPr algn="ctr"/>
            <a:r>
              <a:rPr lang="ru-RU" dirty="0" smtClean="0"/>
              <a:t>Решение о приостановлении действия лицензии с указанием основания его принятия и срока приостановления действия лицензии доводится в письменной форме лицензирующим органом до лицензиата в течение двух рабочих дней со дня принятия этого решения</a:t>
            </a:r>
          </a:p>
          <a:p>
            <a:pPr algn="ctr"/>
            <a:endParaRPr lang="ru-RU" dirty="0" smtClean="0"/>
          </a:p>
          <a:p>
            <a:pPr algn="ctr"/>
            <a:r>
              <a:rPr lang="ru-RU" dirty="0" smtClean="0"/>
              <a:t>В срок, установленный для устранения выявленного нарушения, либо в срок приостановления действия лицензии лицензиат обязан уведомить в письменной форме лицензирующий орган об устранении нарушения, повлекшего за собой выдачу такого предписания или принятие решения о приостановлении действия лицензии, с приложением документов и материалов, подтверждающих устранение выявленного нарушения.</a:t>
            </a:r>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p:txBody>
      </p:sp>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3450" y="1529961"/>
            <a:ext cx="854667" cy="47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4301" y="1491861"/>
            <a:ext cx="830749" cy="46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395" y="2847975"/>
            <a:ext cx="899219"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326" y="2844411"/>
            <a:ext cx="859324" cy="48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87321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20</a:t>
            </a:fld>
            <a:endParaRPr lang="ru-RU" sz="2000" dirty="0">
              <a:solidFill>
                <a:srgbClr val="17375E"/>
              </a:solidFill>
              <a:latin typeface="Arial Narrow" panose="020B0606020202030204" pitchFamily="34" charset="0"/>
            </a:endParaRPr>
          </a:p>
        </p:txBody>
      </p:sp>
      <p:sp>
        <p:nvSpPr>
          <p:cNvPr id="12" name="Заголовок 4"/>
          <p:cNvSpPr>
            <a:spLocks noGrp="1"/>
          </p:cNvSpPr>
          <p:nvPr>
            <p:ph type="title"/>
          </p:nvPr>
        </p:nvSpPr>
        <p:spPr>
          <a:xfrm>
            <a:off x="365787" y="500261"/>
            <a:ext cx="8181834" cy="394522"/>
          </a:xfrm>
        </p:spPr>
        <p:txBody>
          <a:bodyPr>
            <a:noAutofit/>
          </a:bodyPr>
          <a:lstStyle/>
          <a:p>
            <a:r>
              <a:rPr lang="ru-RU" sz="1800" dirty="0" smtClean="0"/>
              <a:t>Лицензия аннулируется по решению суда на основании рассмотрения заявления лицензирующего органа об аннулировании лицензии в следующих случаях:</a:t>
            </a:r>
          </a:p>
        </p:txBody>
      </p:sp>
      <p:sp>
        <p:nvSpPr>
          <p:cNvPr id="13" name="Прямоугольник 12"/>
          <p:cNvSpPr/>
          <p:nvPr/>
        </p:nvSpPr>
        <p:spPr>
          <a:xfrm>
            <a:off x="428625" y="1171574"/>
            <a:ext cx="8515350" cy="2862322"/>
          </a:xfrm>
          <a:prstGeom prst="rect">
            <a:avLst/>
          </a:prstGeom>
        </p:spPr>
        <p:txBody>
          <a:bodyPr wrap="square">
            <a:spAutoFit/>
          </a:bodyPr>
          <a:lstStyle/>
          <a:p>
            <a:r>
              <a:rPr lang="ru-RU" dirty="0" smtClean="0"/>
              <a:t>1) несоблюдение лицензиатом ограничений, связанных с учреждением телеканалов, радиоканалов, организаций (юридических лиц), осуществляющих вещание, в соответствии с требованиями законодательства Российской Федерации о средствах массовой информации;</a:t>
            </a:r>
          </a:p>
          <a:p>
            <a:endParaRPr lang="ru-RU" dirty="0" smtClean="0"/>
          </a:p>
          <a:p>
            <a:r>
              <a:rPr lang="ru-RU" dirty="0" smtClean="0"/>
              <a:t>2) повторное в течение одного года (с момента совершения предыдущего нарушения) грубое нарушение лицензиатом лицензионных требований;</a:t>
            </a:r>
          </a:p>
          <a:p>
            <a:endParaRPr lang="ru-RU" dirty="0" smtClean="0"/>
          </a:p>
          <a:p>
            <a:r>
              <a:rPr lang="ru-RU" dirty="0" smtClean="0"/>
              <a:t>3) </a:t>
            </a:r>
            <a:r>
              <a:rPr lang="ru-RU" dirty="0" err="1" smtClean="0"/>
              <a:t>неустранение</a:t>
            </a:r>
            <a:r>
              <a:rPr lang="ru-RU" dirty="0" smtClean="0"/>
              <a:t> лицензиатом в установленный лицензирующим органом срок нарушения, повлекшего за собой приостановление действия лицензии.</a:t>
            </a:r>
          </a:p>
        </p:txBody>
      </p:sp>
    </p:spTree>
    <p:extLst>
      <p:ext uri="{BB962C8B-B14F-4D97-AF65-F5344CB8AC3E}">
        <p14:creationId xmlns:p14="http://schemas.microsoft.com/office/powerpoint/2010/main" val="175387321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66846" y="160377"/>
            <a:ext cx="8229600" cy="857250"/>
          </a:xfrm>
        </p:spPr>
        <p:txBody>
          <a:bodyPr>
            <a:noAutofit/>
          </a:bodyPr>
          <a:lstStyle/>
          <a:p>
            <a:r>
              <a:rPr lang="ru-RU" sz="3200" dirty="0" smtClean="0"/>
              <a:t>Выходные данные (ст. 27 Закона о СМИ)</a:t>
            </a:r>
            <a:endParaRPr lang="ru-RU" sz="3200" dirty="0"/>
          </a:p>
        </p:txBody>
      </p:sp>
      <p:sp>
        <p:nvSpPr>
          <p:cNvPr id="2" name="Дата 3"/>
          <p:cNvSpPr>
            <a:spLocks noGrp="1"/>
          </p:cNvSpPr>
          <p:nvPr>
            <p:ph type="dt" sz="half" idx="10"/>
          </p:nvPr>
        </p:nvSpPr>
        <p:spPr>
          <a:xfrm>
            <a:off x="6819900" y="4767263"/>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21</a:t>
            </a:fld>
            <a:endParaRPr lang="ru-RU" sz="2000" dirty="0">
              <a:solidFill>
                <a:srgbClr val="17375E"/>
              </a:solidFill>
              <a:latin typeface="Arial Narrow" panose="020B0606020202030204" pitchFamily="34" charset="0"/>
            </a:endParaRPr>
          </a:p>
        </p:txBody>
      </p:sp>
      <p:sp>
        <p:nvSpPr>
          <p:cNvPr id="4" name="Прямоугольник 3"/>
          <p:cNvSpPr/>
          <p:nvPr/>
        </p:nvSpPr>
        <p:spPr>
          <a:xfrm>
            <a:off x="5994400" y="1087150"/>
            <a:ext cx="3149600" cy="646331"/>
          </a:xfrm>
          <a:prstGeom prst="rect">
            <a:avLst/>
          </a:prstGeom>
        </p:spPr>
        <p:txBody>
          <a:bodyPr wrap="square">
            <a:spAutoFit/>
          </a:bodyPr>
          <a:lstStyle/>
          <a:p>
            <a:pPr algn="ctr"/>
            <a:r>
              <a:rPr lang="ru-RU" b="1" dirty="0" smtClean="0"/>
              <a:t>Наименование  СМИ</a:t>
            </a:r>
            <a:r>
              <a:rPr lang="ru-RU" dirty="0" smtClean="0"/>
              <a:t> (полное)</a:t>
            </a:r>
            <a:endParaRPr lang="ru-RU" dirty="0"/>
          </a:p>
        </p:txBody>
      </p:sp>
      <p:sp>
        <p:nvSpPr>
          <p:cNvPr id="7" name="Прямоугольник 6"/>
          <p:cNvSpPr/>
          <p:nvPr/>
        </p:nvSpPr>
        <p:spPr>
          <a:xfrm>
            <a:off x="5878677" y="2981310"/>
            <a:ext cx="3362915" cy="1200329"/>
          </a:xfrm>
          <a:prstGeom prst="rect">
            <a:avLst/>
          </a:prstGeom>
        </p:spPr>
        <p:txBody>
          <a:bodyPr wrap="square">
            <a:spAutoFit/>
          </a:bodyPr>
          <a:lstStyle/>
          <a:p>
            <a:pPr algn="ctr"/>
            <a:r>
              <a:rPr lang="ru-RU" b="1" dirty="0" smtClean="0"/>
              <a:t>Орган, зарегистрировавший СМИ </a:t>
            </a:r>
          </a:p>
          <a:p>
            <a:pPr algn="ctr"/>
            <a:endParaRPr lang="ru-RU" b="1" dirty="0"/>
          </a:p>
          <a:p>
            <a:pPr algn="ctr"/>
            <a:endParaRPr lang="ru-RU" b="1" dirty="0"/>
          </a:p>
        </p:txBody>
      </p:sp>
      <p:sp>
        <p:nvSpPr>
          <p:cNvPr id="8" name="Прямоугольник 7"/>
          <p:cNvSpPr/>
          <p:nvPr/>
        </p:nvSpPr>
        <p:spPr>
          <a:xfrm>
            <a:off x="6242365" y="2074235"/>
            <a:ext cx="2751074" cy="646331"/>
          </a:xfrm>
          <a:prstGeom prst="rect">
            <a:avLst/>
          </a:prstGeom>
        </p:spPr>
        <p:txBody>
          <a:bodyPr wrap="none">
            <a:spAutoFit/>
          </a:bodyPr>
          <a:lstStyle/>
          <a:p>
            <a:pPr algn="ctr"/>
            <a:r>
              <a:rPr lang="ru-RU" b="1" dirty="0" smtClean="0"/>
              <a:t>Актуальный </a:t>
            </a:r>
          </a:p>
          <a:p>
            <a:r>
              <a:rPr lang="ru-RU" b="1" dirty="0" smtClean="0"/>
              <a:t>регистрационный </a:t>
            </a:r>
            <a:r>
              <a:rPr lang="ru-RU" b="1" dirty="0"/>
              <a:t>номер </a:t>
            </a:r>
          </a:p>
        </p:txBody>
      </p:sp>
      <p:sp>
        <p:nvSpPr>
          <p:cNvPr id="9" name="Прямоугольник 8"/>
          <p:cNvSpPr/>
          <p:nvPr/>
        </p:nvSpPr>
        <p:spPr>
          <a:xfrm>
            <a:off x="6162675" y="3597092"/>
            <a:ext cx="2867025" cy="1200329"/>
          </a:xfrm>
          <a:prstGeom prst="rect">
            <a:avLst/>
          </a:prstGeom>
        </p:spPr>
        <p:txBody>
          <a:bodyPr wrap="square">
            <a:spAutoFit/>
          </a:bodyPr>
          <a:lstStyle/>
          <a:p>
            <a:endParaRPr lang="ru-RU" b="1" u="sng" dirty="0" smtClean="0">
              <a:effectLst>
                <a:outerShdw blurRad="38100" dist="38100" dir="2700000" algn="tl">
                  <a:srgbClr val="000000">
                    <a:alpha val="43137"/>
                  </a:srgbClr>
                </a:outerShdw>
              </a:effectLst>
            </a:endParaRPr>
          </a:p>
          <a:p>
            <a:pPr algn="ctr"/>
            <a:r>
              <a:rPr lang="ru-RU" b="1" dirty="0" smtClean="0">
                <a:effectLst>
                  <a:outerShdw blurRad="38100" dist="38100" dir="2700000" algn="tl">
                    <a:srgbClr val="000000">
                      <a:alpha val="43137"/>
                    </a:srgbClr>
                  </a:outerShdw>
                </a:effectLst>
              </a:rPr>
              <a:t>ЗИП</a:t>
            </a:r>
          </a:p>
          <a:p>
            <a:pPr algn="ctr"/>
            <a:r>
              <a:rPr lang="ru-RU" b="1" dirty="0" smtClean="0">
                <a:effectLst>
                  <a:outerShdw blurRad="38100" dist="38100" dir="2700000" algn="tl">
                    <a:srgbClr val="000000">
                      <a:alpha val="43137"/>
                    </a:srgbClr>
                  </a:outerShdw>
                </a:effectLst>
              </a:rPr>
              <a:t>(в случаях, предусмотренных 436-ФЗ)</a:t>
            </a:r>
            <a:endParaRPr lang="ru-RU" b="1" dirty="0"/>
          </a:p>
        </p:txBody>
      </p:sp>
      <p:sp>
        <p:nvSpPr>
          <p:cNvPr id="10" name="Плюс 9"/>
          <p:cNvSpPr/>
          <p:nvPr/>
        </p:nvSpPr>
        <p:spPr>
          <a:xfrm>
            <a:off x="7386158" y="1691693"/>
            <a:ext cx="347952" cy="37359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люс 11"/>
          <p:cNvSpPr/>
          <p:nvPr/>
        </p:nvSpPr>
        <p:spPr>
          <a:xfrm>
            <a:off x="7395224" y="2630328"/>
            <a:ext cx="347952" cy="37359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4" name="Группа 13"/>
          <p:cNvGrpSpPr/>
          <p:nvPr/>
        </p:nvGrpSpPr>
        <p:grpSpPr>
          <a:xfrm rot="624656">
            <a:off x="5817734" y="3968638"/>
            <a:ext cx="432048" cy="540059"/>
            <a:chOff x="3923928" y="2924944"/>
            <a:chExt cx="216024" cy="360040"/>
          </a:xfrm>
        </p:grpSpPr>
        <p:cxnSp>
          <p:nvCxnSpPr>
            <p:cNvPr id="15" name="Прямая соединительная линия 14"/>
            <p:cNvCxnSpPr/>
            <p:nvPr/>
          </p:nvCxnSpPr>
          <p:spPr>
            <a:xfrm>
              <a:off x="3923928" y="3068960"/>
              <a:ext cx="72008" cy="216024"/>
            </a:xfrm>
            <a:prstGeom prst="line">
              <a:avLst/>
            </a:prstGeom>
            <a:ln w="76200">
              <a:solidFill>
                <a:srgbClr val="00B050"/>
              </a:solidFill>
            </a:ln>
          </p:spPr>
          <p:style>
            <a:lnRef idx="3">
              <a:schemeClr val="accent3"/>
            </a:lnRef>
            <a:fillRef idx="0">
              <a:schemeClr val="accent3"/>
            </a:fillRef>
            <a:effectRef idx="2">
              <a:schemeClr val="accent3"/>
            </a:effectRef>
            <a:fontRef idx="minor">
              <a:schemeClr val="tx1"/>
            </a:fontRef>
          </p:style>
        </p:cxnSp>
        <p:cxnSp>
          <p:nvCxnSpPr>
            <p:cNvPr id="16" name="Прямая соединительная линия 15"/>
            <p:cNvCxnSpPr/>
            <p:nvPr/>
          </p:nvCxnSpPr>
          <p:spPr>
            <a:xfrm flipV="1">
              <a:off x="3995936" y="2924944"/>
              <a:ext cx="144016" cy="360040"/>
            </a:xfrm>
            <a:prstGeom prst="line">
              <a:avLst/>
            </a:prstGeom>
            <a:ln w="76200">
              <a:solidFill>
                <a:srgbClr val="00B050"/>
              </a:solidFill>
            </a:ln>
          </p:spPr>
          <p:style>
            <a:lnRef idx="3">
              <a:schemeClr val="accent3"/>
            </a:lnRef>
            <a:fillRef idx="0">
              <a:schemeClr val="accent3"/>
            </a:fillRef>
            <a:effectRef idx="2">
              <a:schemeClr val="accent3"/>
            </a:effectRef>
            <a:fontRef idx="minor">
              <a:schemeClr val="tx1"/>
            </a:fontRef>
          </p:style>
        </p:cxnSp>
      </p:gr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8360" y="3571949"/>
            <a:ext cx="285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23900" y="4487644"/>
            <a:ext cx="6457950" cy="646331"/>
          </a:xfrm>
          <a:prstGeom prst="rect">
            <a:avLst/>
          </a:prstGeom>
          <a:noFill/>
        </p:spPr>
        <p:txBody>
          <a:bodyPr wrap="square" rtlCol="0">
            <a:spAutoFit/>
          </a:bodyPr>
          <a:lstStyle/>
          <a:p>
            <a:r>
              <a:rPr lang="ru-RU" b="1" u="sng" dirty="0">
                <a:effectLst>
                  <a:outerShdw blurRad="38100" dist="38100" dir="2700000" algn="tl">
                    <a:srgbClr val="000000">
                      <a:alpha val="43137"/>
                    </a:srgbClr>
                  </a:outerShdw>
                </a:effectLst>
              </a:rPr>
              <a:t>не реже 4 раз в сутки </a:t>
            </a:r>
            <a:r>
              <a:rPr lang="ru-RU" dirty="0"/>
              <a:t> </a:t>
            </a:r>
            <a:r>
              <a:rPr lang="ru-RU" b="1" u="sng" dirty="0">
                <a:effectLst>
                  <a:outerShdw blurRad="38100" dist="38100" dir="2700000" algn="tl">
                    <a:srgbClr val="000000">
                      <a:alpha val="43137"/>
                    </a:srgbClr>
                  </a:outerShdw>
                </a:effectLst>
              </a:rPr>
              <a:t>при непрерывном вещании!!!</a:t>
            </a:r>
          </a:p>
          <a:p>
            <a:endParaRPr lang="ru-RU" dirty="0"/>
          </a:p>
        </p:txBody>
      </p:sp>
      <p:pic>
        <p:nvPicPr>
          <p:cNvPr id="6" name="Picture 2" descr="F:\Семминар\выходные данные.JPG"/>
          <p:cNvPicPr>
            <a:picLocks noChangeAspect="1" noChangeArrowheads="1"/>
          </p:cNvPicPr>
          <p:nvPr/>
        </p:nvPicPr>
        <p:blipFill>
          <a:blip r:embed="rId4" cstate="print"/>
          <a:srcRect/>
          <a:stretch>
            <a:fillRect/>
          </a:stretch>
        </p:blipFill>
        <p:spPr bwMode="auto">
          <a:xfrm>
            <a:off x="0" y="781050"/>
            <a:ext cx="5781675" cy="3752849"/>
          </a:xfrm>
          <a:prstGeom prst="rect">
            <a:avLst/>
          </a:prstGeom>
          <a:noFill/>
        </p:spPr>
      </p:pic>
    </p:spTree>
    <p:extLst>
      <p:ext uri="{BB962C8B-B14F-4D97-AF65-F5344CB8AC3E}">
        <p14:creationId xmlns:p14="http://schemas.microsoft.com/office/powerpoint/2010/main" val="213030363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14471" y="227052"/>
            <a:ext cx="8229600" cy="857250"/>
          </a:xfrm>
        </p:spPr>
        <p:txBody>
          <a:bodyPr>
            <a:normAutofit/>
          </a:bodyPr>
          <a:lstStyle/>
          <a:p>
            <a:r>
              <a:rPr lang="ru-RU" sz="3600" dirty="0" smtClean="0"/>
              <a:t>! Обращаем внимание !</a:t>
            </a:r>
            <a:endParaRPr lang="ru-RU" sz="3600" dirty="0"/>
          </a:p>
        </p:txBody>
      </p:sp>
      <p:sp>
        <p:nvSpPr>
          <p:cNvPr id="2" name="Дата 3"/>
          <p:cNvSpPr>
            <a:spLocks noGrp="1"/>
          </p:cNvSpPr>
          <p:nvPr>
            <p:ph type="dt" sz="half" idx="10"/>
          </p:nvPr>
        </p:nvSpPr>
        <p:spPr>
          <a:xfrm>
            <a:off x="6819900" y="4767263"/>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22</a:t>
            </a:fld>
            <a:endParaRPr lang="ru-RU" sz="2000" dirty="0">
              <a:solidFill>
                <a:srgbClr val="17375E"/>
              </a:solidFill>
              <a:latin typeface="Arial Narrow" panose="020B0606020202030204" pitchFamily="34" charset="0"/>
            </a:endParaRPr>
          </a:p>
        </p:txBody>
      </p:sp>
      <p:sp>
        <p:nvSpPr>
          <p:cNvPr id="11" name="Прямоугольник 10"/>
          <p:cNvSpPr/>
          <p:nvPr/>
        </p:nvSpPr>
        <p:spPr>
          <a:xfrm>
            <a:off x="251926" y="1082632"/>
            <a:ext cx="8612155" cy="3539430"/>
          </a:xfrm>
          <a:prstGeom prst="rect">
            <a:avLst/>
          </a:prstGeom>
        </p:spPr>
        <p:txBody>
          <a:bodyPr wrap="square">
            <a:spAutoFit/>
          </a:bodyPr>
          <a:lstStyle/>
          <a:p>
            <a:pPr marL="285750" indent="-285750" algn="just">
              <a:buFont typeface="Wingdings" pitchFamily="2" charset="2"/>
              <a:buChar char="Ø"/>
            </a:pPr>
            <a:r>
              <a:rPr lang="ru-RU" sz="1600" u="sng" dirty="0"/>
              <a:t>Н</a:t>
            </a:r>
            <a:r>
              <a:rPr lang="ru-RU" sz="1600" u="sng" dirty="0" smtClean="0"/>
              <a:t>аименование</a:t>
            </a:r>
            <a:r>
              <a:rPr lang="ru-RU" sz="1600" dirty="0" smtClean="0"/>
              <a:t> </a:t>
            </a:r>
            <a:r>
              <a:rPr lang="ru-RU" sz="1600" dirty="0"/>
              <a:t>(название) средства массовой информации </a:t>
            </a:r>
            <a:r>
              <a:rPr lang="ru-RU" sz="1600" u="sng" dirty="0"/>
              <a:t>должно полностью соответствовать наименованию (названию), указанному в свидетельстве</a:t>
            </a:r>
            <a:r>
              <a:rPr lang="ru-RU" sz="1600" dirty="0"/>
              <a:t> о государственной регистрации средства массовой </a:t>
            </a:r>
            <a:r>
              <a:rPr lang="ru-RU" sz="1600" dirty="0" smtClean="0"/>
              <a:t>информации / выписке из Реестра</a:t>
            </a:r>
            <a:endParaRPr lang="ru-RU" sz="1600" dirty="0"/>
          </a:p>
          <a:p>
            <a:pPr marL="285750" indent="-285750" algn="just">
              <a:buFont typeface="Wingdings" pitchFamily="2" charset="2"/>
              <a:buChar char="Ø"/>
            </a:pPr>
            <a:r>
              <a:rPr lang="ru-RU" sz="1600" u="sng" dirty="0" smtClean="0"/>
              <a:t>Указание </a:t>
            </a:r>
            <a:r>
              <a:rPr lang="ru-RU" sz="1600" u="sng" dirty="0"/>
              <a:t>в выходных данных сведений о лицензии</a:t>
            </a:r>
            <a:r>
              <a:rPr lang="ru-RU" sz="1600" dirty="0"/>
              <a:t>, в соответствии с которой осуществляется распространение телеканала (радиоканала), </a:t>
            </a:r>
            <a:r>
              <a:rPr lang="ru-RU" sz="1600" u="sng" dirty="0"/>
              <a:t>вместо номера свидетельства</a:t>
            </a:r>
            <a:r>
              <a:rPr lang="ru-RU" sz="1600" dirty="0"/>
              <a:t> о регистрации средства массовой </a:t>
            </a:r>
            <a:r>
              <a:rPr lang="ru-RU" sz="1600" dirty="0" smtClean="0"/>
              <a:t>информации / </a:t>
            </a:r>
            <a:r>
              <a:rPr lang="ru-RU" sz="1600" u="sng" dirty="0" smtClean="0"/>
              <a:t>реестровой записи</a:t>
            </a:r>
            <a:r>
              <a:rPr lang="ru-RU" sz="1600" dirty="0" smtClean="0"/>
              <a:t>, </a:t>
            </a:r>
            <a:r>
              <a:rPr lang="ru-RU" sz="1600" b="1" dirty="0" smtClean="0"/>
              <a:t>недопустимо</a:t>
            </a:r>
            <a:endParaRPr lang="ru-RU" sz="1600" b="1" dirty="0"/>
          </a:p>
          <a:p>
            <a:pPr marL="285750" indent="-285750" algn="just">
              <a:buFont typeface="Wingdings" pitchFamily="2" charset="2"/>
              <a:buChar char="Ø"/>
            </a:pPr>
            <a:r>
              <a:rPr lang="ru-RU" sz="1600" dirty="0" smtClean="0"/>
              <a:t>Регистрирующим </a:t>
            </a:r>
            <a:r>
              <a:rPr lang="ru-RU" sz="1600" dirty="0"/>
              <a:t>органом является тот территориальный орган Роскомнадзора, которым выдано свидетельство о регистрации </a:t>
            </a:r>
            <a:r>
              <a:rPr lang="ru-RU" sz="1600" dirty="0" smtClean="0"/>
              <a:t>СМИ / внесена реестровая запись</a:t>
            </a:r>
            <a:endParaRPr lang="ru-RU" sz="1600" dirty="0"/>
          </a:p>
          <a:p>
            <a:pPr marL="285750" indent="-285750" algn="just">
              <a:buFont typeface="Wingdings" pitchFamily="2" charset="2"/>
              <a:buChar char="Ø"/>
            </a:pPr>
            <a:r>
              <a:rPr lang="ru-RU" sz="1600" dirty="0"/>
              <a:t>Указание в выходных данных телеканала (телепрограммы) официального сокращенного наименования Службы (Роскомнадзор) не является нарушением требований ст. 27 Закона о СМИ (если СМИ зарегистрировано </a:t>
            </a:r>
            <a:r>
              <a:rPr lang="ru-RU" sz="1600" dirty="0" err="1"/>
              <a:t>Роскомнадзором</a:t>
            </a:r>
            <a:r>
              <a:rPr lang="ru-RU" sz="1600" dirty="0"/>
              <a:t>)</a:t>
            </a:r>
          </a:p>
          <a:p>
            <a:pPr marL="285750" indent="-285750" algn="just">
              <a:buFont typeface="Wingdings" pitchFamily="2" charset="2"/>
              <a:buChar char="Ø"/>
            </a:pPr>
            <a:r>
              <a:rPr lang="ru-RU" sz="1600" dirty="0" smtClean="0"/>
              <a:t>В </a:t>
            </a:r>
            <a:r>
              <a:rPr lang="ru-RU" sz="1600" dirty="0"/>
              <a:t>случае внесения изменений в запись о регистрации СМИ в выходных данных указывается тот регистрирующий орган, который </a:t>
            </a:r>
            <a:r>
              <a:rPr lang="ru-RU" sz="1600" dirty="0" smtClean="0"/>
              <a:t>внес соответствующую реестровую запись, </a:t>
            </a:r>
            <a:r>
              <a:rPr lang="ru-RU" sz="1600" dirty="0"/>
              <a:t>и </a:t>
            </a:r>
            <a:r>
              <a:rPr lang="ru-RU" sz="1600" b="1" dirty="0"/>
              <a:t>новый регистрационный </a:t>
            </a:r>
            <a:r>
              <a:rPr lang="ru-RU" sz="1600" b="1" dirty="0" smtClean="0"/>
              <a:t>номер</a:t>
            </a:r>
            <a:endParaRPr lang="ru-RU" sz="1600" b="1" dirty="0"/>
          </a:p>
        </p:txBody>
      </p:sp>
    </p:spTree>
    <p:extLst>
      <p:ext uri="{BB962C8B-B14F-4D97-AF65-F5344CB8AC3E}">
        <p14:creationId xmlns:p14="http://schemas.microsoft.com/office/powerpoint/2010/main" val="285392732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14471" y="227052"/>
            <a:ext cx="8229600" cy="857250"/>
          </a:xfrm>
        </p:spPr>
        <p:txBody>
          <a:bodyPr>
            <a:normAutofit fontScale="90000"/>
          </a:bodyPr>
          <a:lstStyle/>
          <a:p>
            <a:r>
              <a:rPr lang="ru-RU" sz="3600" dirty="0" smtClean="0"/>
              <a:t>ВНИМАНИЕ при подготовке выходных данных</a:t>
            </a:r>
            <a:endParaRPr lang="ru-RU" sz="3600" dirty="0"/>
          </a:p>
        </p:txBody>
      </p:sp>
      <p:sp>
        <p:nvSpPr>
          <p:cNvPr id="2" name="Дата 3"/>
          <p:cNvSpPr>
            <a:spLocks noGrp="1"/>
          </p:cNvSpPr>
          <p:nvPr>
            <p:ph type="dt" sz="half" idx="10"/>
          </p:nvPr>
        </p:nvSpPr>
        <p:spPr>
          <a:xfrm>
            <a:off x="6819900" y="4767263"/>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23</a:t>
            </a:fld>
            <a:endParaRPr lang="ru-RU" sz="2000" dirty="0">
              <a:solidFill>
                <a:srgbClr val="17375E"/>
              </a:solidFill>
              <a:latin typeface="Arial Narrow" panose="020B0606020202030204" pitchFamily="34" charset="0"/>
            </a:endParaRPr>
          </a:p>
        </p:txBody>
      </p:sp>
      <p:sp>
        <p:nvSpPr>
          <p:cNvPr id="3" name="Прямоугольник 2"/>
          <p:cNvSpPr/>
          <p:nvPr/>
        </p:nvSpPr>
        <p:spPr>
          <a:xfrm>
            <a:off x="245093" y="2299963"/>
            <a:ext cx="4248381" cy="3293209"/>
          </a:xfrm>
          <a:prstGeom prst="rect">
            <a:avLst/>
          </a:prstGeom>
        </p:spPr>
        <p:txBody>
          <a:bodyPr wrap="square">
            <a:spAutoFit/>
          </a:bodyPr>
          <a:lstStyle/>
          <a:p>
            <a:pPr algn="ctr"/>
            <a:r>
              <a:rPr lang="ru-RU" sz="2000" dirty="0" smtClean="0"/>
              <a:t>формулировка </a:t>
            </a:r>
            <a:r>
              <a:rPr lang="ru-RU" sz="2000" dirty="0"/>
              <a:t>сообщения об ограничении распространения информационной продукции среди детей </a:t>
            </a:r>
            <a:endParaRPr lang="ru-RU" sz="2000" dirty="0" smtClean="0"/>
          </a:p>
          <a:p>
            <a:pPr algn="ctr"/>
            <a:endParaRPr lang="ru-RU" sz="800" dirty="0" smtClean="0"/>
          </a:p>
          <a:p>
            <a:pPr algn="ctr"/>
            <a:r>
              <a:rPr lang="ru-RU" sz="2000" i="1" dirty="0" smtClean="0"/>
              <a:t>«Для слушателей старше  12 лет», «Без возрастных ограничений»…</a:t>
            </a:r>
          </a:p>
          <a:p>
            <a:pPr algn="ctr"/>
            <a:r>
              <a:rPr lang="ru-RU" sz="2000" b="1" i="1" dirty="0"/>
              <a:t> </a:t>
            </a:r>
            <a:endParaRPr lang="ru-RU" sz="2000" b="1" i="1" dirty="0" smtClean="0"/>
          </a:p>
          <a:p>
            <a:pPr algn="ctr"/>
            <a:r>
              <a:rPr lang="ru-RU" sz="2000" b="1" i="1" dirty="0" smtClean="0"/>
              <a:t>приказ </a:t>
            </a:r>
            <a:r>
              <a:rPr lang="ru-RU" sz="2000" b="1" i="1" dirty="0" err="1" smtClean="0"/>
              <a:t>Минкомсвязи</a:t>
            </a:r>
            <a:r>
              <a:rPr lang="ru-RU" sz="2000" b="1" i="1" dirty="0"/>
              <a:t> </a:t>
            </a:r>
            <a:endParaRPr lang="ru-RU" sz="2000" b="1" i="1" dirty="0" smtClean="0"/>
          </a:p>
          <a:p>
            <a:pPr algn="ctr"/>
            <a:r>
              <a:rPr lang="ru-RU" sz="2000" b="1" i="1" dirty="0" smtClean="0"/>
              <a:t>от </a:t>
            </a:r>
            <a:r>
              <a:rPr lang="ru-RU" sz="2000" b="1" i="1" dirty="0"/>
              <a:t>27.09.2012 № 230</a:t>
            </a:r>
          </a:p>
          <a:p>
            <a:pPr algn="ctr"/>
            <a:r>
              <a:rPr lang="ru-RU" sz="2000" i="1" dirty="0" smtClean="0"/>
              <a:t> </a:t>
            </a:r>
          </a:p>
        </p:txBody>
      </p:sp>
      <p:sp>
        <p:nvSpPr>
          <p:cNvPr id="4" name="Прямоугольник 3"/>
          <p:cNvSpPr/>
          <p:nvPr/>
        </p:nvSpPr>
        <p:spPr>
          <a:xfrm>
            <a:off x="4802025" y="2303687"/>
            <a:ext cx="3846384" cy="3293209"/>
          </a:xfrm>
          <a:prstGeom prst="rect">
            <a:avLst/>
          </a:prstGeom>
        </p:spPr>
        <p:txBody>
          <a:bodyPr wrap="square">
            <a:spAutoFit/>
          </a:bodyPr>
          <a:lstStyle/>
          <a:p>
            <a:pPr algn="ctr"/>
            <a:endParaRPr lang="ru-RU" sz="2000" dirty="0" smtClean="0"/>
          </a:p>
          <a:p>
            <a:pPr algn="ctr"/>
            <a:r>
              <a:rPr lang="ru-RU" sz="2000" dirty="0" smtClean="0"/>
              <a:t>графическое </a:t>
            </a:r>
            <a:r>
              <a:rPr lang="ru-RU" sz="2000" dirty="0"/>
              <a:t>изображение </a:t>
            </a:r>
            <a:r>
              <a:rPr lang="ru-RU" sz="2000" dirty="0" smtClean="0"/>
              <a:t>ЗИП</a:t>
            </a:r>
          </a:p>
          <a:p>
            <a:pPr algn="ctr"/>
            <a:endParaRPr lang="ru-RU" sz="1600" dirty="0" smtClean="0"/>
          </a:p>
          <a:p>
            <a:pPr algn="ctr"/>
            <a:r>
              <a:rPr lang="ru-RU" sz="2400" dirty="0" smtClean="0"/>
              <a:t>0+, 6+, 12+, 16+, 18+</a:t>
            </a:r>
          </a:p>
          <a:p>
            <a:pPr algn="ctr"/>
            <a:endParaRPr lang="ru-RU" sz="2400" dirty="0"/>
          </a:p>
          <a:p>
            <a:pPr algn="ctr"/>
            <a:endParaRPr lang="ru-RU" sz="2000" b="1" i="1" dirty="0" smtClean="0"/>
          </a:p>
          <a:p>
            <a:pPr algn="ctr"/>
            <a:endParaRPr lang="ru-RU" sz="2000" b="1" i="1" dirty="0"/>
          </a:p>
          <a:p>
            <a:pPr algn="ctr"/>
            <a:r>
              <a:rPr lang="ru-RU" sz="2000" b="1" i="1" dirty="0" smtClean="0"/>
              <a:t>приказ </a:t>
            </a:r>
            <a:r>
              <a:rPr lang="ru-RU" sz="2000" b="1" i="1" dirty="0" err="1" smtClean="0"/>
              <a:t>Минкомсвязи</a:t>
            </a:r>
            <a:r>
              <a:rPr lang="ru-RU" sz="2000" b="1" i="1" dirty="0" smtClean="0"/>
              <a:t> </a:t>
            </a:r>
            <a:r>
              <a:rPr lang="ru-RU" sz="2000" b="1" i="1" dirty="0"/>
              <a:t>от 17.08.2012 № 202</a:t>
            </a:r>
          </a:p>
          <a:p>
            <a:pPr algn="ctr"/>
            <a:endParaRPr lang="ru-RU" sz="2400" dirty="0"/>
          </a:p>
        </p:txBody>
      </p:sp>
      <p:sp>
        <p:nvSpPr>
          <p:cNvPr id="7" name="Скругленный прямоугольник 6"/>
          <p:cNvSpPr/>
          <p:nvPr/>
        </p:nvSpPr>
        <p:spPr>
          <a:xfrm>
            <a:off x="619505" y="1341646"/>
            <a:ext cx="3499555" cy="7676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cs typeface="Times New Roman" pitchFamily="18" charset="0"/>
              </a:rPr>
              <a:t>Для радиовещания</a:t>
            </a:r>
            <a:endParaRPr lang="ru-RU" dirty="0"/>
          </a:p>
        </p:txBody>
      </p:sp>
      <p:sp>
        <p:nvSpPr>
          <p:cNvPr id="8" name="Скругленный прямоугольник 7"/>
          <p:cNvSpPr/>
          <p:nvPr/>
        </p:nvSpPr>
        <p:spPr>
          <a:xfrm>
            <a:off x="4771631" y="1350978"/>
            <a:ext cx="3499555" cy="7676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cs typeface="Times New Roman" pitchFamily="18" charset="0"/>
              </a:rPr>
              <a:t>Для телевещания</a:t>
            </a:r>
            <a:endParaRPr lang="ru-RU" dirty="0"/>
          </a:p>
        </p:txBody>
      </p:sp>
    </p:spTree>
    <p:extLst>
      <p:ext uri="{BB962C8B-B14F-4D97-AF65-F5344CB8AC3E}">
        <p14:creationId xmlns:p14="http://schemas.microsoft.com/office/powerpoint/2010/main" val="87506124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24</a:t>
            </a:fld>
            <a:endParaRPr lang="ru-RU" sz="2000" dirty="0">
              <a:solidFill>
                <a:srgbClr val="17375E"/>
              </a:solidFill>
              <a:latin typeface="Arial Narrow" panose="020B0606020202030204"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1016" y="639763"/>
            <a:ext cx="2938463" cy="386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926522" y="704995"/>
            <a:ext cx="184731" cy="369332"/>
          </a:xfrm>
          <a:prstGeom prst="rect">
            <a:avLst/>
          </a:prstGeom>
          <a:noFill/>
        </p:spPr>
        <p:txBody>
          <a:bodyPr wrap="none" rtlCol="0">
            <a:spAutoFit/>
          </a:bodyPr>
          <a:lstStyle/>
          <a:p>
            <a:endParaRPr lang="ru-RU" dirty="0"/>
          </a:p>
        </p:txBody>
      </p:sp>
      <p:sp>
        <p:nvSpPr>
          <p:cNvPr id="9" name="TextBox 8"/>
          <p:cNvSpPr txBox="1"/>
          <p:nvPr/>
        </p:nvSpPr>
        <p:spPr>
          <a:xfrm>
            <a:off x="495590" y="639763"/>
            <a:ext cx="5221153" cy="1200329"/>
          </a:xfrm>
          <a:prstGeom prst="rect">
            <a:avLst/>
          </a:prstGeom>
          <a:noFill/>
        </p:spPr>
        <p:txBody>
          <a:bodyPr wrap="square" rtlCol="0">
            <a:spAutoFit/>
          </a:bodyPr>
          <a:lstStyle/>
          <a:p>
            <a:pPr algn="ctr"/>
            <a:r>
              <a:rPr lang="ru-RU" b="1" dirty="0"/>
              <a:t>Выпуск (изготовление) или распространение продукции СМИ без указания в установленном порядке выходных данных, а равно с неполными или заведомо ложными выходными данными</a:t>
            </a:r>
          </a:p>
        </p:txBody>
      </p:sp>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4242" y="1791231"/>
            <a:ext cx="506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126627" y="2284943"/>
            <a:ext cx="1989134" cy="369332"/>
          </a:xfrm>
          <a:prstGeom prst="rect">
            <a:avLst/>
          </a:prstGeom>
        </p:spPr>
        <p:txBody>
          <a:bodyPr wrap="none">
            <a:spAutoFit/>
          </a:bodyPr>
          <a:lstStyle/>
          <a:p>
            <a:r>
              <a:rPr lang="ru-RU" b="1" dirty="0"/>
              <a:t>ст. 13.22 КоАП РФ </a:t>
            </a:r>
          </a:p>
        </p:txBody>
      </p:sp>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4243" y="2654275"/>
            <a:ext cx="506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28650" y="3147987"/>
            <a:ext cx="4997353" cy="1754326"/>
          </a:xfrm>
          <a:prstGeom prst="rect">
            <a:avLst/>
          </a:prstGeom>
          <a:noFill/>
        </p:spPr>
        <p:txBody>
          <a:bodyPr wrap="square" rtlCol="0">
            <a:spAutoFit/>
          </a:bodyPr>
          <a:lstStyle/>
          <a:p>
            <a:pPr algn="ctr"/>
            <a:r>
              <a:rPr lang="ru-RU" b="1" dirty="0"/>
              <a:t>предупреждение или наложение административного штрафа</a:t>
            </a:r>
            <a:r>
              <a:rPr lang="ru-RU" b="1" dirty="0" smtClean="0"/>
              <a:t>:</a:t>
            </a:r>
          </a:p>
          <a:p>
            <a:pPr algn="ctr"/>
            <a:r>
              <a:rPr lang="ru-RU" dirty="0" smtClean="0"/>
              <a:t>на </a:t>
            </a:r>
            <a:r>
              <a:rPr lang="ru-RU" dirty="0"/>
              <a:t>граждан в размере от 300 до 500 </a:t>
            </a:r>
            <a:r>
              <a:rPr lang="ru-RU" dirty="0" smtClean="0"/>
              <a:t>рублей </a:t>
            </a:r>
            <a:endParaRPr lang="ru-RU" dirty="0"/>
          </a:p>
          <a:p>
            <a:pPr algn="ctr"/>
            <a:r>
              <a:rPr lang="ru-RU" dirty="0"/>
              <a:t> на должностных лиц - от 500 до 1 000 </a:t>
            </a:r>
            <a:r>
              <a:rPr lang="ru-RU" dirty="0" smtClean="0"/>
              <a:t>рублей</a:t>
            </a:r>
            <a:endParaRPr lang="ru-RU" dirty="0"/>
          </a:p>
          <a:p>
            <a:pPr algn="ctr"/>
            <a:r>
              <a:rPr lang="ru-RU" dirty="0"/>
              <a:t> на юридических лиц - от 5 000 до 10 </a:t>
            </a:r>
            <a:r>
              <a:rPr lang="ru-RU" dirty="0" smtClean="0"/>
              <a:t>000 рублей</a:t>
            </a:r>
            <a:endParaRPr lang="ru-RU" b="1" dirty="0" smtClean="0"/>
          </a:p>
          <a:p>
            <a:pPr algn="ctr"/>
            <a:endParaRPr lang="ru-RU" b="1" dirty="0"/>
          </a:p>
        </p:txBody>
      </p:sp>
    </p:spTree>
    <p:extLst>
      <p:ext uri="{BB962C8B-B14F-4D97-AF65-F5344CB8AC3E}">
        <p14:creationId xmlns:p14="http://schemas.microsoft.com/office/powerpoint/2010/main" val="49348897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25</a:t>
            </a:fld>
            <a:endParaRPr lang="ru-RU" sz="2000" dirty="0">
              <a:solidFill>
                <a:srgbClr val="17375E"/>
              </a:solidFill>
              <a:latin typeface="Arial Narrow" panose="020B0606020202030204" pitchFamily="34" charset="0"/>
            </a:endParaRPr>
          </a:p>
        </p:txBody>
      </p:sp>
      <p:sp>
        <p:nvSpPr>
          <p:cNvPr id="8" name="TextBox 7"/>
          <p:cNvSpPr txBox="1"/>
          <p:nvPr/>
        </p:nvSpPr>
        <p:spPr>
          <a:xfrm>
            <a:off x="1926522" y="704995"/>
            <a:ext cx="184731" cy="369332"/>
          </a:xfrm>
          <a:prstGeom prst="rect">
            <a:avLst/>
          </a:prstGeom>
          <a:noFill/>
        </p:spPr>
        <p:txBody>
          <a:bodyPr wrap="none" rtlCol="0">
            <a:spAutoFit/>
          </a:bodyPr>
          <a:lstStyle/>
          <a:p>
            <a:endParaRPr lang="ru-RU" dirty="0"/>
          </a:p>
        </p:txBody>
      </p:sp>
      <p:sp>
        <p:nvSpPr>
          <p:cNvPr id="10" name="Заголовок 4"/>
          <p:cNvSpPr>
            <a:spLocks noGrp="1"/>
          </p:cNvSpPr>
          <p:nvPr>
            <p:ph type="title"/>
          </p:nvPr>
        </p:nvSpPr>
        <p:spPr>
          <a:xfrm>
            <a:off x="332583" y="382311"/>
            <a:ext cx="8181834" cy="394522"/>
          </a:xfrm>
        </p:spPr>
        <p:txBody>
          <a:bodyPr>
            <a:noAutofit/>
          </a:bodyPr>
          <a:lstStyle/>
          <a:p>
            <a:r>
              <a:rPr lang="ru-RU" sz="3200" dirty="0" smtClean="0"/>
              <a:t>Предоставление </a:t>
            </a:r>
            <a:r>
              <a:rPr lang="ru-RU" sz="3200" dirty="0"/>
              <a:t>обязательного экземпляра</a:t>
            </a:r>
          </a:p>
        </p:txBody>
      </p:sp>
      <p:sp>
        <p:nvSpPr>
          <p:cNvPr id="13" name="Прямоугольник 12"/>
          <p:cNvSpPr/>
          <p:nvPr/>
        </p:nvSpPr>
        <p:spPr>
          <a:xfrm>
            <a:off x="230735" y="896750"/>
            <a:ext cx="8622707" cy="1015663"/>
          </a:xfrm>
          <a:prstGeom prst="rect">
            <a:avLst/>
          </a:prstGeom>
        </p:spPr>
        <p:txBody>
          <a:bodyPr wrap="square">
            <a:spAutoFit/>
          </a:bodyPr>
          <a:lstStyle/>
          <a:p>
            <a:pPr algn="ctr"/>
            <a:r>
              <a:rPr lang="ru-RU" sz="2000" dirty="0" smtClean="0"/>
              <a:t>Федеральным законом № </a:t>
            </a:r>
            <a:r>
              <a:rPr lang="ru-RU" sz="2000" dirty="0"/>
              <a:t>77-ФЗ «Об обязательном экземпляре документов» предусмотрена </a:t>
            </a:r>
            <a:r>
              <a:rPr lang="ru-RU" sz="2000" b="1" u="sng" dirty="0"/>
              <a:t>обязанность производителя</a:t>
            </a:r>
            <a:r>
              <a:rPr lang="ru-RU" sz="2000" dirty="0"/>
              <a:t> документов доставлять обязательный бесплатный </a:t>
            </a:r>
            <a:r>
              <a:rPr lang="ru-RU" sz="2000" dirty="0" smtClean="0"/>
              <a:t>экземпляр</a:t>
            </a:r>
            <a:endParaRPr lang="ru-RU" sz="2000" dirty="0"/>
          </a:p>
        </p:txBody>
      </p:sp>
      <p:sp>
        <p:nvSpPr>
          <p:cNvPr id="14" name="Прямоугольник 13"/>
          <p:cNvSpPr/>
          <p:nvPr/>
        </p:nvSpPr>
        <p:spPr>
          <a:xfrm>
            <a:off x="264918" y="1985974"/>
            <a:ext cx="8588523" cy="2862322"/>
          </a:xfrm>
          <a:prstGeom prst="rect">
            <a:avLst/>
          </a:prstGeom>
        </p:spPr>
        <p:txBody>
          <a:bodyPr wrap="square">
            <a:spAutoFit/>
          </a:bodyPr>
          <a:lstStyle/>
          <a:p>
            <a:pPr lvl="0" algn="ctr"/>
            <a:r>
              <a:rPr lang="ru-RU" sz="2400" b="1" dirty="0">
                <a:solidFill>
                  <a:prstClr val="black"/>
                </a:solidFill>
                <a:cs typeface="Times New Roman" panose="02020603050405020304" pitchFamily="18" charset="0"/>
              </a:rPr>
              <a:t>Материалы</a:t>
            </a:r>
            <a:r>
              <a:rPr lang="ru-RU" sz="2400" dirty="0">
                <a:solidFill>
                  <a:prstClr val="black"/>
                </a:solidFill>
                <a:cs typeface="Times New Roman" panose="02020603050405020304" pitchFamily="18" charset="0"/>
              </a:rPr>
              <a:t> организаций по производству телерадиопродукции и телерадиовещательных организаций, в том числе материалы, которые созданы по их заказу, </a:t>
            </a:r>
            <a:r>
              <a:rPr lang="ru-RU" sz="2400" b="1" dirty="0">
                <a:solidFill>
                  <a:prstClr val="black"/>
                </a:solidFill>
                <a:cs typeface="Times New Roman" panose="02020603050405020304" pitchFamily="18" charset="0"/>
              </a:rPr>
              <a:t>производство которых закончено и которые вышли в эфир</a:t>
            </a:r>
            <a:r>
              <a:rPr lang="ru-RU" sz="2400" dirty="0">
                <a:solidFill>
                  <a:prstClr val="black"/>
                </a:solidFill>
                <a:cs typeface="Times New Roman" panose="02020603050405020304" pitchFamily="18" charset="0"/>
              </a:rPr>
              <a:t>, направляются</a:t>
            </a:r>
          </a:p>
          <a:p>
            <a:pPr lvl="0" algn="ctr"/>
            <a:r>
              <a:rPr lang="ru-RU" sz="2400" dirty="0">
                <a:solidFill>
                  <a:prstClr val="black"/>
                </a:solidFill>
                <a:cs typeface="Times New Roman" panose="02020603050405020304" pitchFamily="18" charset="0"/>
              </a:rPr>
              <a:t>в </a:t>
            </a:r>
            <a:r>
              <a:rPr lang="ru-RU" sz="2400" b="1" dirty="0">
                <a:solidFill>
                  <a:prstClr val="black"/>
                </a:solidFill>
                <a:cs typeface="Times New Roman" panose="02020603050405020304" pitchFamily="18" charset="0"/>
              </a:rPr>
              <a:t>ФГУП ВГТРК «Гостелерадиофонд</a:t>
            </a:r>
            <a:r>
              <a:rPr lang="ru-RU" sz="2400" b="1" dirty="0" smtClean="0">
                <a:solidFill>
                  <a:prstClr val="black"/>
                </a:solidFill>
                <a:cs typeface="Times New Roman" panose="02020603050405020304" pitchFamily="18" charset="0"/>
              </a:rPr>
              <a:t>»</a:t>
            </a:r>
          </a:p>
          <a:p>
            <a:pPr lvl="0" algn="ctr"/>
            <a:endParaRPr lang="ru-RU" sz="1600" b="1" dirty="0">
              <a:solidFill>
                <a:prstClr val="black"/>
              </a:solidFill>
              <a:cs typeface="Times New Roman" panose="02020603050405020304" pitchFamily="18" charset="0"/>
            </a:endParaRPr>
          </a:p>
          <a:p>
            <a:pPr lvl="0" algn="ctr"/>
            <a:r>
              <a:rPr lang="ru-RU" sz="2800" b="1" dirty="0" smtClean="0">
                <a:solidFill>
                  <a:srgbClr val="002060"/>
                </a:solidFill>
                <a:cs typeface="Times New Roman" panose="02020603050405020304" pitchFamily="18" charset="0"/>
              </a:rPr>
              <a:t>не </a:t>
            </a:r>
            <a:r>
              <a:rPr lang="ru-RU" sz="2800" b="1" dirty="0">
                <a:solidFill>
                  <a:srgbClr val="002060"/>
                </a:solidFill>
                <a:cs typeface="Times New Roman" panose="02020603050405020304" pitchFamily="18" charset="0"/>
              </a:rPr>
              <a:t>позднее чем через месяц со дня их выхода в эфир</a:t>
            </a:r>
          </a:p>
          <a:p>
            <a:pPr lvl="0" algn="ctr"/>
            <a:endParaRPr lang="ru-RU" sz="1600" b="1" dirty="0">
              <a:solidFill>
                <a:srgbClr val="002060"/>
              </a:solidFill>
              <a:cs typeface="Times New Roman" panose="02020603050405020304" pitchFamily="18" charset="0"/>
            </a:endParaRPr>
          </a:p>
        </p:txBody>
      </p:sp>
      <p:pic>
        <p:nvPicPr>
          <p:cNvPr id="15" name="Picture 2" descr="F:\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4350" y="3000376"/>
            <a:ext cx="1009650" cy="123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48897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26</a:t>
            </a:fld>
            <a:endParaRPr lang="ru-RU" sz="2000" dirty="0">
              <a:solidFill>
                <a:srgbClr val="17375E"/>
              </a:solidFill>
              <a:latin typeface="Arial Narrow" panose="020B0606020202030204" pitchFamily="34" charset="0"/>
            </a:endParaRPr>
          </a:p>
        </p:txBody>
      </p:sp>
      <p:sp>
        <p:nvSpPr>
          <p:cNvPr id="8" name="TextBox 7"/>
          <p:cNvSpPr txBox="1"/>
          <p:nvPr/>
        </p:nvSpPr>
        <p:spPr>
          <a:xfrm>
            <a:off x="1926522" y="704995"/>
            <a:ext cx="184731" cy="369332"/>
          </a:xfrm>
          <a:prstGeom prst="rect">
            <a:avLst/>
          </a:prstGeom>
          <a:noFill/>
        </p:spPr>
        <p:txBody>
          <a:bodyPr wrap="none" rtlCol="0">
            <a:spAutoFit/>
          </a:bodyPr>
          <a:lstStyle/>
          <a:p>
            <a:endParaRPr lang="ru-RU" dirty="0"/>
          </a:p>
        </p:txBody>
      </p:sp>
      <p:sp>
        <p:nvSpPr>
          <p:cNvPr id="11" name="Заголовок 4"/>
          <p:cNvSpPr>
            <a:spLocks noGrp="1"/>
          </p:cNvSpPr>
          <p:nvPr>
            <p:ph type="title"/>
          </p:nvPr>
        </p:nvSpPr>
        <p:spPr>
          <a:xfrm>
            <a:off x="332583" y="382311"/>
            <a:ext cx="8181834" cy="394522"/>
          </a:xfrm>
        </p:spPr>
        <p:txBody>
          <a:bodyPr>
            <a:noAutofit/>
          </a:bodyPr>
          <a:lstStyle/>
          <a:p>
            <a:r>
              <a:rPr lang="ru-RU" sz="3200" dirty="0" smtClean="0"/>
              <a:t/>
            </a:r>
            <a:br>
              <a:rPr lang="ru-RU" sz="3200" dirty="0" smtClean="0"/>
            </a:br>
            <a:r>
              <a:rPr lang="ru-RU" sz="3200" dirty="0" smtClean="0"/>
              <a:t/>
            </a:r>
            <a:br>
              <a:rPr lang="ru-RU" sz="3200" dirty="0" smtClean="0"/>
            </a:br>
            <a:r>
              <a:rPr lang="ru-RU" sz="3200" dirty="0" smtClean="0"/>
              <a:t>ПЕРЕДАЧЕ ПОДЛЕЖАТ программы и передачи (в том числе вышедшие в прямом эфире):</a:t>
            </a:r>
            <a:endParaRPr lang="ru-RU" sz="3200" dirty="0"/>
          </a:p>
        </p:txBody>
      </p:sp>
      <p:sp>
        <p:nvSpPr>
          <p:cNvPr id="12" name="TextBox 11"/>
          <p:cNvSpPr txBox="1"/>
          <p:nvPr/>
        </p:nvSpPr>
        <p:spPr>
          <a:xfrm>
            <a:off x="1047750" y="1422400"/>
            <a:ext cx="6076950" cy="707886"/>
          </a:xfrm>
          <a:prstGeom prst="rect">
            <a:avLst/>
          </a:prstGeom>
          <a:noFill/>
        </p:spPr>
        <p:txBody>
          <a:bodyPr wrap="square" rtlCol="0">
            <a:spAutoFit/>
          </a:bodyPr>
          <a:lstStyle/>
          <a:p>
            <a:endParaRPr lang="ru-RU" sz="2000" dirty="0" smtClean="0"/>
          </a:p>
          <a:p>
            <a:r>
              <a:rPr lang="ru-RU" sz="2000" dirty="0" smtClean="0"/>
              <a:t>СОБСТВЕННОГО ПРОИЗВОДСТВА</a:t>
            </a:r>
            <a:endParaRPr lang="ru-RU" sz="2000" dirty="0"/>
          </a:p>
        </p:txBody>
      </p:sp>
      <p:sp>
        <p:nvSpPr>
          <p:cNvPr id="16" name="TextBox 15"/>
          <p:cNvSpPr txBox="1"/>
          <p:nvPr/>
        </p:nvSpPr>
        <p:spPr>
          <a:xfrm>
            <a:off x="1114424" y="2238375"/>
            <a:ext cx="7734301" cy="707886"/>
          </a:xfrm>
          <a:prstGeom prst="rect">
            <a:avLst/>
          </a:prstGeom>
          <a:noFill/>
        </p:spPr>
        <p:txBody>
          <a:bodyPr wrap="square" rtlCol="0">
            <a:spAutoFit/>
          </a:bodyPr>
          <a:lstStyle/>
          <a:p>
            <a:endParaRPr lang="ru-RU" sz="2000" dirty="0" smtClean="0"/>
          </a:p>
          <a:p>
            <a:r>
              <a:rPr lang="ru-RU" sz="2000" dirty="0" smtClean="0"/>
              <a:t>МАТЕРИАЛЫ, СОЗДАННЫЕ ПО ЗАКАЗУ РЕДАКЦИИ (ВЕЩАТЕЛЯ)</a:t>
            </a:r>
            <a:endParaRPr lang="ru-RU" sz="2000" dirty="0"/>
          </a:p>
        </p:txBody>
      </p:sp>
      <p:sp>
        <p:nvSpPr>
          <p:cNvPr id="17" name="TextBox 16"/>
          <p:cNvSpPr txBox="1"/>
          <p:nvPr/>
        </p:nvSpPr>
        <p:spPr>
          <a:xfrm>
            <a:off x="1114424" y="2914651"/>
            <a:ext cx="6943726" cy="1015663"/>
          </a:xfrm>
          <a:prstGeom prst="rect">
            <a:avLst/>
          </a:prstGeom>
          <a:noFill/>
        </p:spPr>
        <p:txBody>
          <a:bodyPr wrap="square" rtlCol="0">
            <a:spAutoFit/>
          </a:bodyPr>
          <a:lstStyle/>
          <a:p>
            <a:endParaRPr lang="ru-RU" sz="2000" dirty="0" smtClean="0"/>
          </a:p>
          <a:p>
            <a:r>
              <a:rPr lang="ru-RU" sz="2000" dirty="0" smtClean="0"/>
              <a:t>МАТЕРИАЛЫ, АВТОРСКИЕ ПРАВА НА КОТОРЫЕ ПЕРЕДАНЫ РЕДАКЦИИ (ВЕЩАТЕЛЮ) ПРАВООБЛАДАТЕЛЯМИ</a:t>
            </a:r>
            <a:endParaRPr lang="ru-RU" sz="2000" dirty="0"/>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45282" y="1738314"/>
            <a:ext cx="506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632" y="2439848"/>
            <a:ext cx="493713"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632" y="3276510"/>
            <a:ext cx="4937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F:\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4350" y="2914651"/>
            <a:ext cx="1009650" cy="123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48897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27</a:t>
            </a:fld>
            <a:endParaRPr lang="ru-RU" sz="2000" dirty="0">
              <a:solidFill>
                <a:srgbClr val="17375E"/>
              </a:solidFill>
              <a:latin typeface="Arial Narrow" panose="020B0606020202030204" pitchFamily="34" charset="0"/>
            </a:endParaRPr>
          </a:p>
        </p:txBody>
      </p: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6975" y="536577"/>
            <a:ext cx="15176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23875" y="1384302"/>
            <a:ext cx="8201025" cy="830997"/>
          </a:xfrm>
          <a:prstGeom prst="rect">
            <a:avLst/>
          </a:prstGeom>
          <a:noFill/>
        </p:spPr>
        <p:txBody>
          <a:bodyPr wrap="square" rtlCol="0">
            <a:spAutoFit/>
          </a:bodyPr>
          <a:lstStyle/>
          <a:p>
            <a:pPr algn="ctr"/>
            <a:r>
              <a:rPr lang="ru-RU" sz="2400" b="1" dirty="0" smtClean="0"/>
              <a:t>Сдавать на хранение в ВГТРК записи РЕКЛАМЫ, вышедшей в эфир канала, НЕ НУЖНО.</a:t>
            </a:r>
            <a:endParaRPr lang="ru-RU" sz="2400" b="1" dirty="0"/>
          </a:p>
        </p:txBody>
      </p:sp>
      <p:sp>
        <p:nvSpPr>
          <p:cNvPr id="22" name="TextBox 21"/>
          <p:cNvSpPr txBox="1"/>
          <p:nvPr/>
        </p:nvSpPr>
        <p:spPr>
          <a:xfrm>
            <a:off x="700087" y="2215299"/>
            <a:ext cx="7781925" cy="1569660"/>
          </a:xfrm>
          <a:prstGeom prst="rect">
            <a:avLst/>
          </a:prstGeom>
          <a:noFill/>
        </p:spPr>
        <p:txBody>
          <a:bodyPr wrap="square" rtlCol="0">
            <a:spAutoFit/>
          </a:bodyPr>
          <a:lstStyle/>
          <a:p>
            <a:pPr algn="ctr"/>
            <a:r>
              <a:rPr lang="ru-RU" sz="2400" b="1" dirty="0" smtClean="0"/>
              <a:t>Освобождены от обязанности предоставлять какие-либо материалы в ВГТРК региональные лицензиаты, осуществляющие 100%-</a:t>
            </a:r>
            <a:r>
              <a:rPr lang="ru-RU" sz="2400" b="1" dirty="0" err="1" smtClean="0"/>
              <a:t>ную</a:t>
            </a:r>
            <a:r>
              <a:rPr lang="ru-RU" sz="2400" b="1" dirty="0" smtClean="0"/>
              <a:t> ретрансляцию федеральных телеканалов (радиоканалов).</a:t>
            </a:r>
            <a:endParaRPr lang="ru-RU" sz="2400" b="1" dirty="0"/>
          </a:p>
        </p:txBody>
      </p:sp>
      <p:pic>
        <p:nvPicPr>
          <p:cNvPr id="23" name="Picture 2" descr="F:\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9562" y="3784959"/>
            <a:ext cx="1009650" cy="123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48897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28</a:t>
            </a:fld>
            <a:endParaRPr lang="ru-RU" sz="2000" dirty="0">
              <a:solidFill>
                <a:srgbClr val="17375E"/>
              </a:solidFill>
              <a:latin typeface="Arial Narrow" panose="020B0606020202030204" pitchFamily="34" charset="0"/>
            </a:endParaRPr>
          </a:p>
        </p:txBody>
      </p:sp>
      <p:sp>
        <p:nvSpPr>
          <p:cNvPr id="7" name="Заголовок 4"/>
          <p:cNvSpPr>
            <a:spLocks noGrp="1"/>
          </p:cNvSpPr>
          <p:nvPr>
            <p:ph type="title"/>
          </p:nvPr>
        </p:nvSpPr>
        <p:spPr>
          <a:xfrm>
            <a:off x="332583" y="382311"/>
            <a:ext cx="8181834" cy="394522"/>
          </a:xfrm>
        </p:spPr>
        <p:txBody>
          <a:bodyPr>
            <a:noAutofit/>
          </a:bodyPr>
          <a:lstStyle/>
          <a:p>
            <a:r>
              <a:rPr lang="ru-RU" sz="3200" dirty="0" smtClean="0"/>
              <a:t>Предоставление </a:t>
            </a:r>
            <a:r>
              <a:rPr lang="ru-RU" sz="3200" dirty="0"/>
              <a:t>обязательного экземпляра</a:t>
            </a:r>
          </a:p>
        </p:txBody>
      </p:sp>
      <p:graphicFrame>
        <p:nvGraphicFramePr>
          <p:cNvPr id="8" name="Таблица 7"/>
          <p:cNvGraphicFramePr>
            <a:graphicFrameLocks noGrp="1"/>
          </p:cNvGraphicFramePr>
          <p:nvPr/>
        </p:nvGraphicFramePr>
        <p:xfrm>
          <a:off x="1526920" y="1136002"/>
          <a:ext cx="3043978" cy="3073852"/>
        </p:xfrm>
        <a:graphic>
          <a:graphicData uri="http://schemas.openxmlformats.org/drawingml/2006/table">
            <a:tbl>
              <a:tblPr>
                <a:tableStyleId>{5FD0F851-EC5A-4D38-B0AD-8093EC10F338}</a:tableStyleId>
              </a:tblPr>
              <a:tblGrid>
                <a:gridCol w="609067"/>
                <a:gridCol w="609067"/>
                <a:gridCol w="607710"/>
                <a:gridCol w="609067"/>
                <a:gridCol w="609067"/>
              </a:tblGrid>
              <a:tr h="271192">
                <a:tc gridSpan="5">
                  <a:txBody>
                    <a:bodyPr/>
                    <a:lstStyle/>
                    <a:p>
                      <a:pPr algn="ctr">
                        <a:spcAft>
                          <a:spcPts val="0"/>
                        </a:spcAft>
                      </a:pPr>
                      <a:r>
                        <a:rPr lang="uk-UA" sz="1700" b="1" dirty="0" err="1" smtClean="0">
                          <a:solidFill>
                            <a:srgbClr val="004A97"/>
                          </a:solidFill>
                        </a:rPr>
                        <a:t>Март</a:t>
                      </a:r>
                      <a:r>
                        <a:rPr lang="uk-UA" sz="1700" b="1" dirty="0" smtClean="0">
                          <a:solidFill>
                            <a:srgbClr val="004A97"/>
                          </a:solidFill>
                        </a:rPr>
                        <a:t> </a:t>
                      </a:r>
                      <a:endParaRPr lang="ru-RU" sz="400" b="1" dirty="0">
                        <a:solidFill>
                          <a:srgbClr val="004A97"/>
                        </a:solidFill>
                        <a:latin typeface="Arial"/>
                        <a:ea typeface="Times New Roman"/>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00380">
                <a:tc>
                  <a:txBody>
                    <a:bodyPr/>
                    <a:lstStyle/>
                    <a:p>
                      <a:pPr algn="ctr">
                        <a:spcAft>
                          <a:spcPts val="0"/>
                        </a:spcAft>
                      </a:pPr>
                      <a:endParaRPr lang="ru-RU" sz="400" b="1" dirty="0">
                        <a:solidFill>
                          <a:srgbClr val="004A97"/>
                        </a:solidFill>
                        <a:latin typeface="Arial"/>
                        <a:ea typeface="Times New Roman"/>
                        <a:cs typeface="Times New Roman"/>
                      </a:endParaRPr>
                    </a:p>
                  </a:txBody>
                  <a:tcPr marL="0" marR="0" marT="0" marB="0" anchor="ctr"/>
                </a:tc>
                <a:tc>
                  <a:txBody>
                    <a:bodyPr/>
                    <a:lstStyle/>
                    <a:p>
                      <a:pPr algn="ctr">
                        <a:spcAft>
                          <a:spcPts val="0"/>
                        </a:spcAft>
                      </a:pPr>
                      <a:r>
                        <a:rPr lang="uk-UA" sz="1700" b="1" dirty="0">
                          <a:solidFill>
                            <a:srgbClr val="004A97"/>
                          </a:solidFill>
                        </a:rPr>
                        <a:t>4</a:t>
                      </a:r>
                      <a:endParaRPr lang="ru-RU" sz="400" b="1" dirty="0">
                        <a:solidFill>
                          <a:srgbClr val="004A97"/>
                        </a:solidFill>
                        <a:latin typeface="Arial"/>
                        <a:ea typeface="Times New Roman"/>
                        <a:cs typeface="Times New Roman"/>
                      </a:endParaRPr>
                    </a:p>
                  </a:txBody>
                  <a:tcPr marL="0" marR="0" marT="0" marB="0" anchor="ctr"/>
                </a:tc>
                <a:tc>
                  <a:txBody>
                    <a:bodyPr/>
                    <a:lstStyle/>
                    <a:p>
                      <a:pPr algn="ctr">
                        <a:spcAft>
                          <a:spcPts val="0"/>
                        </a:spcAft>
                      </a:pPr>
                      <a:r>
                        <a:rPr lang="uk-UA" sz="1700" b="1" dirty="0">
                          <a:solidFill>
                            <a:srgbClr val="004A97"/>
                          </a:solidFill>
                        </a:rPr>
                        <a:t>11</a:t>
                      </a:r>
                      <a:endParaRPr lang="ru-RU" sz="400" b="1" dirty="0">
                        <a:solidFill>
                          <a:srgbClr val="004A97"/>
                        </a:solidFill>
                        <a:latin typeface="Arial"/>
                        <a:ea typeface="Times New Roman"/>
                        <a:cs typeface="Times New Roman"/>
                      </a:endParaRPr>
                    </a:p>
                  </a:txBody>
                  <a:tcPr marL="0" marR="0" marT="0" marB="0" anchor="ctr"/>
                </a:tc>
                <a:tc>
                  <a:txBody>
                    <a:bodyPr/>
                    <a:lstStyle/>
                    <a:p>
                      <a:pPr algn="ctr">
                        <a:spcAft>
                          <a:spcPts val="0"/>
                        </a:spcAft>
                      </a:pPr>
                      <a:r>
                        <a:rPr lang="uk-UA" sz="1700" b="1" dirty="0">
                          <a:solidFill>
                            <a:srgbClr val="004A97"/>
                          </a:solidFill>
                        </a:rPr>
                        <a:t>18</a:t>
                      </a:r>
                      <a:endParaRPr lang="ru-RU" sz="400" b="1" dirty="0">
                        <a:solidFill>
                          <a:srgbClr val="004A97"/>
                        </a:solidFill>
                        <a:latin typeface="Arial"/>
                        <a:ea typeface="Times New Roman"/>
                        <a:cs typeface="Times New Roman"/>
                      </a:endParaRPr>
                    </a:p>
                  </a:txBody>
                  <a:tcPr marL="0" marR="0" marT="0" marB="0" anchor="ctr"/>
                </a:tc>
                <a:tc>
                  <a:txBody>
                    <a:bodyPr/>
                    <a:lstStyle/>
                    <a:p>
                      <a:pPr algn="ctr">
                        <a:spcAft>
                          <a:spcPts val="0"/>
                        </a:spcAft>
                      </a:pPr>
                      <a:r>
                        <a:rPr lang="uk-UA" sz="1700" b="1" dirty="0">
                          <a:solidFill>
                            <a:srgbClr val="004A97"/>
                          </a:solidFill>
                        </a:rPr>
                        <a:t>25</a:t>
                      </a:r>
                      <a:endParaRPr lang="ru-RU" sz="400" b="1" dirty="0">
                        <a:solidFill>
                          <a:srgbClr val="004A97"/>
                        </a:solidFill>
                        <a:latin typeface="Arial"/>
                        <a:ea typeface="Times New Roman"/>
                        <a:cs typeface="Times New Roman"/>
                      </a:endParaRPr>
                    </a:p>
                  </a:txBody>
                  <a:tcPr marL="0" marR="0" marT="0" marB="0" anchor="ctr"/>
                </a:tc>
              </a:tr>
              <a:tr h="400380">
                <a:tc>
                  <a:txBody>
                    <a:bodyPr/>
                    <a:lstStyle/>
                    <a:p>
                      <a:pPr algn="ctr">
                        <a:spcAft>
                          <a:spcPts val="0"/>
                        </a:spcAft>
                      </a:pPr>
                      <a:endParaRPr lang="ru-RU" sz="400" b="1" dirty="0">
                        <a:solidFill>
                          <a:srgbClr val="004A97"/>
                        </a:solidFill>
                        <a:latin typeface="Arial"/>
                        <a:ea typeface="Times New Roman"/>
                        <a:cs typeface="Times New Roman"/>
                      </a:endParaRPr>
                    </a:p>
                  </a:txBody>
                  <a:tcPr marL="0" marR="0" marT="0" marB="0" anchor="ctr"/>
                </a:tc>
                <a:tc>
                  <a:txBody>
                    <a:bodyPr/>
                    <a:lstStyle/>
                    <a:p>
                      <a:pPr algn="ctr">
                        <a:spcAft>
                          <a:spcPts val="0"/>
                        </a:spcAft>
                      </a:pPr>
                      <a:r>
                        <a:rPr lang="uk-UA" sz="1700" b="1" dirty="0">
                          <a:solidFill>
                            <a:srgbClr val="004A97"/>
                          </a:solidFill>
                        </a:rPr>
                        <a:t>5</a:t>
                      </a:r>
                      <a:endParaRPr lang="ru-RU" sz="400" b="1" dirty="0">
                        <a:solidFill>
                          <a:srgbClr val="004A97"/>
                        </a:solidFill>
                        <a:latin typeface="Arial"/>
                        <a:ea typeface="Times New Roman"/>
                        <a:cs typeface="Times New Roman"/>
                      </a:endParaRPr>
                    </a:p>
                  </a:txBody>
                  <a:tcPr marL="0" marR="0" marT="0" marB="0" anchor="ctr"/>
                </a:tc>
                <a:tc>
                  <a:txBody>
                    <a:bodyPr/>
                    <a:lstStyle/>
                    <a:p>
                      <a:pPr algn="ctr">
                        <a:spcAft>
                          <a:spcPts val="0"/>
                        </a:spcAft>
                      </a:pPr>
                      <a:r>
                        <a:rPr lang="uk-UA" sz="1700" b="1" dirty="0">
                          <a:solidFill>
                            <a:srgbClr val="004A97"/>
                          </a:solidFill>
                        </a:rPr>
                        <a:t>12</a:t>
                      </a:r>
                      <a:endParaRPr lang="ru-RU" sz="400" b="1" dirty="0">
                        <a:solidFill>
                          <a:srgbClr val="004A97"/>
                        </a:solidFill>
                        <a:latin typeface="Arial"/>
                        <a:ea typeface="Times New Roman"/>
                        <a:cs typeface="Times New Roman"/>
                      </a:endParaRPr>
                    </a:p>
                  </a:txBody>
                  <a:tcPr marL="0" marR="0" marT="0" marB="0" anchor="ctr"/>
                </a:tc>
                <a:tc>
                  <a:txBody>
                    <a:bodyPr/>
                    <a:lstStyle/>
                    <a:p>
                      <a:pPr algn="ctr">
                        <a:spcAft>
                          <a:spcPts val="0"/>
                        </a:spcAft>
                      </a:pPr>
                      <a:r>
                        <a:rPr lang="uk-UA" sz="1700" b="1" dirty="0">
                          <a:solidFill>
                            <a:srgbClr val="004A97"/>
                          </a:solidFill>
                        </a:rPr>
                        <a:t>19</a:t>
                      </a:r>
                      <a:endParaRPr lang="ru-RU" sz="400" b="1" dirty="0">
                        <a:solidFill>
                          <a:srgbClr val="004A97"/>
                        </a:solidFill>
                        <a:latin typeface="Arial"/>
                        <a:ea typeface="Times New Roman"/>
                        <a:cs typeface="Times New Roman"/>
                      </a:endParaRPr>
                    </a:p>
                  </a:txBody>
                  <a:tcPr marL="0" marR="0" marT="0" marB="0" anchor="ctr"/>
                </a:tc>
                <a:tc>
                  <a:txBody>
                    <a:bodyPr/>
                    <a:lstStyle/>
                    <a:p>
                      <a:pPr algn="ctr">
                        <a:spcAft>
                          <a:spcPts val="0"/>
                        </a:spcAft>
                      </a:pPr>
                      <a:r>
                        <a:rPr lang="uk-UA" sz="1700" b="1" dirty="0">
                          <a:solidFill>
                            <a:srgbClr val="004A97"/>
                          </a:solidFill>
                        </a:rPr>
                        <a:t>26</a:t>
                      </a:r>
                      <a:endParaRPr lang="ru-RU" sz="400" b="1" dirty="0">
                        <a:solidFill>
                          <a:srgbClr val="004A97"/>
                        </a:solidFill>
                        <a:latin typeface="Arial"/>
                        <a:ea typeface="Times New Roman"/>
                        <a:cs typeface="Times New Roman"/>
                      </a:endParaRPr>
                    </a:p>
                  </a:txBody>
                  <a:tcPr marL="0" marR="0" marT="0" marB="0" anchor="ctr"/>
                </a:tc>
              </a:tr>
              <a:tr h="400380">
                <a:tc>
                  <a:txBody>
                    <a:bodyPr/>
                    <a:lstStyle/>
                    <a:p>
                      <a:pPr algn="ctr">
                        <a:spcAft>
                          <a:spcPts val="0"/>
                        </a:spcAft>
                      </a:pPr>
                      <a:endParaRPr lang="ru-RU" sz="400" b="1" dirty="0">
                        <a:solidFill>
                          <a:srgbClr val="004A97"/>
                        </a:solidFill>
                        <a:latin typeface="Arial"/>
                        <a:ea typeface="Times New Roman"/>
                        <a:cs typeface="Times New Roman"/>
                      </a:endParaRPr>
                    </a:p>
                  </a:txBody>
                  <a:tcPr marL="0" marR="0" marT="0" marB="0" anchor="ctr"/>
                </a:tc>
                <a:tc>
                  <a:txBody>
                    <a:bodyPr/>
                    <a:lstStyle/>
                    <a:p>
                      <a:pPr algn="ctr">
                        <a:spcAft>
                          <a:spcPts val="0"/>
                        </a:spcAft>
                      </a:pPr>
                      <a:r>
                        <a:rPr lang="uk-UA" sz="1700" b="1" dirty="0">
                          <a:solidFill>
                            <a:srgbClr val="004A97"/>
                          </a:solidFill>
                        </a:rPr>
                        <a:t>6</a:t>
                      </a:r>
                      <a:endParaRPr lang="ru-RU" sz="400" b="1" dirty="0">
                        <a:solidFill>
                          <a:srgbClr val="004A97"/>
                        </a:solidFill>
                        <a:latin typeface="Arial"/>
                        <a:ea typeface="Times New Roman"/>
                        <a:cs typeface="Times New Roman"/>
                      </a:endParaRPr>
                    </a:p>
                  </a:txBody>
                  <a:tcPr marL="0" marR="0" marT="0" marB="0" anchor="ctr"/>
                </a:tc>
                <a:tc>
                  <a:txBody>
                    <a:bodyPr/>
                    <a:lstStyle/>
                    <a:p>
                      <a:pPr algn="ctr">
                        <a:spcAft>
                          <a:spcPts val="0"/>
                        </a:spcAft>
                      </a:pPr>
                      <a:r>
                        <a:rPr lang="uk-UA" sz="1700" b="1" dirty="0">
                          <a:solidFill>
                            <a:srgbClr val="004A97"/>
                          </a:solidFill>
                        </a:rPr>
                        <a:t>13</a:t>
                      </a:r>
                      <a:endParaRPr lang="ru-RU" sz="400" b="1" dirty="0">
                        <a:solidFill>
                          <a:srgbClr val="004A97"/>
                        </a:solidFill>
                        <a:latin typeface="Arial"/>
                        <a:ea typeface="Times New Roman"/>
                        <a:cs typeface="Times New Roman"/>
                      </a:endParaRPr>
                    </a:p>
                  </a:txBody>
                  <a:tcPr marL="0" marR="0" marT="0" marB="0" anchor="ctr"/>
                </a:tc>
                <a:tc>
                  <a:txBody>
                    <a:bodyPr/>
                    <a:lstStyle/>
                    <a:p>
                      <a:pPr algn="ctr">
                        <a:spcAft>
                          <a:spcPts val="0"/>
                        </a:spcAft>
                      </a:pPr>
                      <a:r>
                        <a:rPr lang="uk-UA" sz="1700" b="1" dirty="0">
                          <a:solidFill>
                            <a:srgbClr val="004A97"/>
                          </a:solidFill>
                        </a:rPr>
                        <a:t>20</a:t>
                      </a:r>
                      <a:endParaRPr lang="ru-RU" sz="400" b="1" dirty="0">
                        <a:solidFill>
                          <a:srgbClr val="004A97"/>
                        </a:solidFill>
                        <a:latin typeface="Arial"/>
                        <a:ea typeface="Times New Roman"/>
                        <a:cs typeface="Times New Roman"/>
                      </a:endParaRPr>
                    </a:p>
                  </a:txBody>
                  <a:tcPr marL="0" marR="0" marT="0" marB="0" anchor="ctr"/>
                </a:tc>
                <a:tc>
                  <a:txBody>
                    <a:bodyPr/>
                    <a:lstStyle/>
                    <a:p>
                      <a:pPr algn="ctr">
                        <a:spcAft>
                          <a:spcPts val="0"/>
                        </a:spcAft>
                      </a:pPr>
                      <a:r>
                        <a:rPr lang="uk-UA" sz="1700" b="1" dirty="0">
                          <a:solidFill>
                            <a:srgbClr val="004A97"/>
                          </a:solidFill>
                        </a:rPr>
                        <a:t>27</a:t>
                      </a:r>
                      <a:endParaRPr lang="ru-RU" sz="400" b="1" dirty="0">
                        <a:solidFill>
                          <a:srgbClr val="004A97"/>
                        </a:solidFill>
                        <a:latin typeface="Arial"/>
                        <a:ea typeface="Times New Roman"/>
                        <a:cs typeface="Times New Roman"/>
                      </a:endParaRPr>
                    </a:p>
                  </a:txBody>
                  <a:tcPr marL="0" marR="0" marT="0" marB="0" anchor="ctr"/>
                </a:tc>
              </a:tr>
              <a:tr h="400380">
                <a:tc>
                  <a:txBody>
                    <a:bodyPr/>
                    <a:lstStyle/>
                    <a:p>
                      <a:pPr algn="ctr">
                        <a:spcAft>
                          <a:spcPts val="0"/>
                        </a:spcAft>
                      </a:pPr>
                      <a:endParaRPr lang="ru-RU" sz="400" b="1" dirty="0">
                        <a:solidFill>
                          <a:srgbClr val="004A97"/>
                        </a:solidFill>
                        <a:latin typeface="Arial"/>
                        <a:ea typeface="Times New Roman"/>
                        <a:cs typeface="Times New Roman"/>
                      </a:endParaRPr>
                    </a:p>
                  </a:txBody>
                  <a:tcPr marL="0" marR="0" marT="0" marB="0" anchor="ctr"/>
                </a:tc>
                <a:tc>
                  <a:txBody>
                    <a:bodyPr/>
                    <a:lstStyle/>
                    <a:p>
                      <a:pPr algn="ctr">
                        <a:spcAft>
                          <a:spcPts val="0"/>
                        </a:spcAft>
                      </a:pPr>
                      <a:r>
                        <a:rPr lang="uk-UA" sz="1700" b="1" dirty="0">
                          <a:solidFill>
                            <a:srgbClr val="004A97"/>
                          </a:solidFill>
                        </a:rPr>
                        <a:t>7</a:t>
                      </a:r>
                      <a:endParaRPr lang="ru-RU" sz="400" b="1" dirty="0">
                        <a:solidFill>
                          <a:srgbClr val="004A97"/>
                        </a:solidFill>
                        <a:latin typeface="Arial"/>
                        <a:ea typeface="Times New Roman"/>
                        <a:cs typeface="Times New Roman"/>
                      </a:endParaRPr>
                    </a:p>
                  </a:txBody>
                  <a:tcPr marL="0" marR="0" marT="0" marB="0" anchor="ctr"/>
                </a:tc>
                <a:tc>
                  <a:txBody>
                    <a:bodyPr/>
                    <a:lstStyle/>
                    <a:p>
                      <a:pPr algn="ctr">
                        <a:spcAft>
                          <a:spcPts val="0"/>
                        </a:spcAft>
                      </a:pPr>
                      <a:r>
                        <a:rPr lang="uk-UA" sz="1700" b="1" dirty="0">
                          <a:solidFill>
                            <a:srgbClr val="004A97"/>
                          </a:solidFill>
                        </a:rPr>
                        <a:t>14</a:t>
                      </a:r>
                      <a:endParaRPr lang="ru-RU" sz="400" b="1" dirty="0">
                        <a:solidFill>
                          <a:srgbClr val="004A97"/>
                        </a:solidFill>
                        <a:latin typeface="Arial"/>
                        <a:ea typeface="Times New Roman"/>
                        <a:cs typeface="Times New Roman"/>
                      </a:endParaRPr>
                    </a:p>
                  </a:txBody>
                  <a:tcPr marL="0" marR="0" marT="0" marB="0" anchor="ctr"/>
                </a:tc>
                <a:tc>
                  <a:txBody>
                    <a:bodyPr/>
                    <a:lstStyle/>
                    <a:p>
                      <a:pPr algn="ctr">
                        <a:spcAft>
                          <a:spcPts val="0"/>
                        </a:spcAft>
                      </a:pPr>
                      <a:r>
                        <a:rPr lang="uk-UA" sz="1700" b="1" dirty="0">
                          <a:solidFill>
                            <a:srgbClr val="004A97"/>
                          </a:solidFill>
                        </a:rPr>
                        <a:t>21</a:t>
                      </a:r>
                      <a:endParaRPr lang="ru-RU" sz="400" b="1" dirty="0">
                        <a:solidFill>
                          <a:srgbClr val="004A97"/>
                        </a:solidFill>
                        <a:latin typeface="Arial"/>
                        <a:ea typeface="Times New Roman"/>
                        <a:cs typeface="Times New Roman"/>
                      </a:endParaRPr>
                    </a:p>
                  </a:txBody>
                  <a:tcPr marL="0" marR="0" marT="0" marB="0" anchor="ctr"/>
                </a:tc>
                <a:tc>
                  <a:txBody>
                    <a:bodyPr/>
                    <a:lstStyle/>
                    <a:p>
                      <a:pPr algn="ctr">
                        <a:spcAft>
                          <a:spcPts val="0"/>
                        </a:spcAft>
                      </a:pPr>
                      <a:r>
                        <a:rPr lang="uk-UA" sz="1700" b="1" dirty="0">
                          <a:solidFill>
                            <a:srgbClr val="004A97"/>
                          </a:solidFill>
                        </a:rPr>
                        <a:t>28</a:t>
                      </a:r>
                      <a:endParaRPr lang="ru-RU" sz="400" b="1" dirty="0">
                        <a:solidFill>
                          <a:srgbClr val="004A97"/>
                        </a:solidFill>
                        <a:latin typeface="Arial"/>
                        <a:ea typeface="Times New Roman"/>
                        <a:cs typeface="Times New Roman"/>
                      </a:endParaRPr>
                    </a:p>
                  </a:txBody>
                  <a:tcPr marL="0" marR="0" marT="0" marB="0" anchor="ctr"/>
                </a:tc>
              </a:tr>
              <a:tr h="400380">
                <a:tc>
                  <a:txBody>
                    <a:bodyPr/>
                    <a:lstStyle/>
                    <a:p>
                      <a:pPr algn="ctr">
                        <a:spcAft>
                          <a:spcPts val="0"/>
                        </a:spcAft>
                      </a:pPr>
                      <a:r>
                        <a:rPr lang="uk-UA" sz="1700" b="1" dirty="0">
                          <a:solidFill>
                            <a:srgbClr val="004A97"/>
                          </a:solidFill>
                        </a:rPr>
                        <a:t>1</a:t>
                      </a:r>
                      <a:endParaRPr lang="ru-RU" sz="400" b="1" dirty="0">
                        <a:solidFill>
                          <a:srgbClr val="004A97"/>
                        </a:solidFill>
                        <a:latin typeface="Arial"/>
                        <a:ea typeface="Times New Roman"/>
                        <a:cs typeface="Times New Roman"/>
                      </a:endParaRPr>
                    </a:p>
                  </a:txBody>
                  <a:tcPr marL="0" marR="0" marT="0" marB="0" anchor="ctr"/>
                </a:tc>
                <a:tc>
                  <a:txBody>
                    <a:bodyPr/>
                    <a:lstStyle/>
                    <a:p>
                      <a:pPr algn="ctr">
                        <a:spcAft>
                          <a:spcPts val="0"/>
                        </a:spcAft>
                      </a:pPr>
                      <a:r>
                        <a:rPr lang="uk-UA" sz="1700" b="1" dirty="0">
                          <a:solidFill>
                            <a:srgbClr val="004A97"/>
                          </a:solidFill>
                        </a:rPr>
                        <a:t>8</a:t>
                      </a:r>
                      <a:endParaRPr lang="ru-RU" sz="400" b="1" dirty="0">
                        <a:solidFill>
                          <a:srgbClr val="004A97"/>
                        </a:solidFill>
                        <a:latin typeface="Arial"/>
                        <a:ea typeface="Times New Roman"/>
                        <a:cs typeface="Times New Roman"/>
                      </a:endParaRPr>
                    </a:p>
                  </a:txBody>
                  <a:tcPr marL="0" marR="0" marT="0" marB="0" anchor="ctr"/>
                </a:tc>
                <a:tc>
                  <a:txBody>
                    <a:bodyPr/>
                    <a:lstStyle/>
                    <a:p>
                      <a:pPr algn="ctr">
                        <a:spcAft>
                          <a:spcPts val="0"/>
                        </a:spcAft>
                      </a:pPr>
                      <a:r>
                        <a:rPr lang="uk-UA" sz="1700" b="1" dirty="0">
                          <a:solidFill>
                            <a:srgbClr val="004A97"/>
                          </a:solidFill>
                        </a:rPr>
                        <a:t>15</a:t>
                      </a:r>
                      <a:endParaRPr lang="ru-RU" sz="400" b="1" dirty="0">
                        <a:solidFill>
                          <a:srgbClr val="004A97"/>
                        </a:solidFill>
                        <a:latin typeface="Arial"/>
                        <a:ea typeface="Times New Roman"/>
                        <a:cs typeface="Times New Roman"/>
                      </a:endParaRPr>
                    </a:p>
                  </a:txBody>
                  <a:tcPr marL="0" marR="0" marT="0" marB="0" anchor="ctr"/>
                </a:tc>
                <a:tc>
                  <a:txBody>
                    <a:bodyPr/>
                    <a:lstStyle/>
                    <a:p>
                      <a:pPr algn="ctr">
                        <a:spcAft>
                          <a:spcPts val="0"/>
                        </a:spcAft>
                      </a:pPr>
                      <a:r>
                        <a:rPr lang="uk-UA" sz="1700" b="1" dirty="0">
                          <a:solidFill>
                            <a:srgbClr val="004A97"/>
                          </a:solidFill>
                        </a:rPr>
                        <a:t>22</a:t>
                      </a:r>
                      <a:endParaRPr lang="ru-RU" sz="400" b="1" dirty="0">
                        <a:solidFill>
                          <a:srgbClr val="004A97"/>
                        </a:solidFill>
                        <a:latin typeface="Arial"/>
                        <a:ea typeface="Times New Roman"/>
                        <a:cs typeface="Times New Roman"/>
                      </a:endParaRPr>
                    </a:p>
                  </a:txBody>
                  <a:tcPr marL="0" marR="0" marT="0" marB="0" anchor="ctr"/>
                </a:tc>
                <a:tc>
                  <a:txBody>
                    <a:bodyPr/>
                    <a:lstStyle/>
                    <a:p>
                      <a:pPr algn="ctr">
                        <a:spcAft>
                          <a:spcPts val="0"/>
                        </a:spcAft>
                      </a:pPr>
                      <a:r>
                        <a:rPr lang="uk-UA" sz="1700" b="1" dirty="0">
                          <a:solidFill>
                            <a:srgbClr val="004A97"/>
                          </a:solidFill>
                        </a:rPr>
                        <a:t>29</a:t>
                      </a:r>
                      <a:endParaRPr lang="ru-RU" sz="400" b="1" dirty="0">
                        <a:solidFill>
                          <a:srgbClr val="004A97"/>
                        </a:solidFill>
                        <a:latin typeface="Arial"/>
                        <a:ea typeface="Times New Roman"/>
                        <a:cs typeface="Times New Roman"/>
                      </a:endParaRPr>
                    </a:p>
                  </a:txBody>
                  <a:tcPr marL="0" marR="0" marT="0" marB="0" anchor="ctr"/>
                </a:tc>
              </a:tr>
              <a:tr h="400380">
                <a:tc>
                  <a:txBody>
                    <a:bodyPr/>
                    <a:lstStyle/>
                    <a:p>
                      <a:pPr algn="ctr">
                        <a:spcAft>
                          <a:spcPts val="0"/>
                        </a:spcAft>
                      </a:pPr>
                      <a:r>
                        <a:rPr lang="uk-UA" sz="1700" b="1" dirty="0">
                          <a:solidFill>
                            <a:srgbClr val="C00000"/>
                          </a:solidFill>
                        </a:rPr>
                        <a:t>2</a:t>
                      </a:r>
                      <a:endParaRPr lang="ru-RU" sz="400" b="1" dirty="0">
                        <a:solidFill>
                          <a:srgbClr val="C00000"/>
                        </a:solidFill>
                        <a:latin typeface="Arial"/>
                        <a:ea typeface="Times New Roman"/>
                        <a:cs typeface="Times New Roman"/>
                      </a:endParaRPr>
                    </a:p>
                  </a:txBody>
                  <a:tcPr marL="0" marR="0" marT="0" marB="0" anchor="ctr"/>
                </a:tc>
                <a:tc>
                  <a:txBody>
                    <a:bodyPr/>
                    <a:lstStyle/>
                    <a:p>
                      <a:pPr algn="ctr">
                        <a:spcAft>
                          <a:spcPts val="0"/>
                        </a:spcAft>
                      </a:pPr>
                      <a:r>
                        <a:rPr lang="uk-UA" sz="1700" b="1" dirty="0">
                          <a:solidFill>
                            <a:srgbClr val="C00000"/>
                          </a:solidFill>
                        </a:rPr>
                        <a:t>9</a:t>
                      </a:r>
                      <a:endParaRPr lang="ru-RU" sz="400" b="1" dirty="0">
                        <a:solidFill>
                          <a:srgbClr val="C00000"/>
                        </a:solidFill>
                        <a:latin typeface="Arial"/>
                        <a:ea typeface="Times New Roman"/>
                        <a:cs typeface="Times New Roman"/>
                      </a:endParaRPr>
                    </a:p>
                  </a:txBody>
                  <a:tcPr marL="0" marR="0" marT="0" marB="0" anchor="ctr"/>
                </a:tc>
                <a:tc>
                  <a:txBody>
                    <a:bodyPr/>
                    <a:lstStyle/>
                    <a:p>
                      <a:pPr algn="ctr">
                        <a:spcAft>
                          <a:spcPts val="0"/>
                        </a:spcAft>
                      </a:pPr>
                      <a:r>
                        <a:rPr lang="uk-UA" sz="1700" b="1" dirty="0">
                          <a:solidFill>
                            <a:srgbClr val="C00000"/>
                          </a:solidFill>
                        </a:rPr>
                        <a:t>16</a:t>
                      </a:r>
                      <a:endParaRPr lang="ru-RU" sz="400" b="1" dirty="0">
                        <a:solidFill>
                          <a:srgbClr val="C00000"/>
                        </a:solidFill>
                        <a:latin typeface="Arial"/>
                        <a:ea typeface="Times New Roman"/>
                        <a:cs typeface="Times New Roman"/>
                      </a:endParaRPr>
                    </a:p>
                  </a:txBody>
                  <a:tcPr marL="0" marR="0" marT="0" marB="0" anchor="ctr"/>
                </a:tc>
                <a:tc>
                  <a:txBody>
                    <a:bodyPr/>
                    <a:lstStyle/>
                    <a:p>
                      <a:pPr algn="ctr">
                        <a:spcAft>
                          <a:spcPts val="0"/>
                        </a:spcAft>
                      </a:pPr>
                      <a:r>
                        <a:rPr lang="ru-RU" sz="1700" b="1" dirty="0">
                          <a:solidFill>
                            <a:srgbClr val="C00000"/>
                          </a:solidFill>
                        </a:rPr>
                        <a:t>23</a:t>
                      </a:r>
                      <a:endParaRPr lang="ru-RU" sz="400" b="1" dirty="0">
                        <a:solidFill>
                          <a:srgbClr val="C00000"/>
                        </a:solidFill>
                        <a:latin typeface="Arial"/>
                        <a:ea typeface="Times New Roman"/>
                        <a:cs typeface="Times New Roman"/>
                      </a:endParaRPr>
                    </a:p>
                  </a:txBody>
                  <a:tcPr marL="0" marR="0" marT="0" marB="0" anchor="ctr"/>
                </a:tc>
                <a:tc>
                  <a:txBody>
                    <a:bodyPr/>
                    <a:lstStyle/>
                    <a:p>
                      <a:pPr algn="ctr">
                        <a:spcAft>
                          <a:spcPts val="0"/>
                        </a:spcAft>
                      </a:pPr>
                      <a:r>
                        <a:rPr lang="ru-RU" sz="1700" b="1" dirty="0">
                          <a:solidFill>
                            <a:srgbClr val="C00000"/>
                          </a:solidFill>
                        </a:rPr>
                        <a:t>30</a:t>
                      </a:r>
                      <a:endParaRPr lang="ru-RU" sz="400" b="1" dirty="0">
                        <a:solidFill>
                          <a:srgbClr val="C00000"/>
                        </a:solidFill>
                        <a:latin typeface="Arial"/>
                        <a:ea typeface="Times New Roman"/>
                        <a:cs typeface="Times New Roman"/>
                      </a:endParaRPr>
                    </a:p>
                  </a:txBody>
                  <a:tcPr marL="0" marR="0" marT="0" marB="0" anchor="ctr"/>
                </a:tc>
              </a:tr>
              <a:tr h="400380">
                <a:tc>
                  <a:txBody>
                    <a:bodyPr/>
                    <a:lstStyle/>
                    <a:p>
                      <a:pPr algn="ctr">
                        <a:spcAft>
                          <a:spcPts val="0"/>
                        </a:spcAft>
                      </a:pPr>
                      <a:r>
                        <a:rPr lang="ru-RU" sz="1700" b="1" dirty="0">
                          <a:solidFill>
                            <a:srgbClr val="C00000"/>
                          </a:solidFill>
                        </a:rPr>
                        <a:t>3</a:t>
                      </a:r>
                      <a:endParaRPr lang="ru-RU" sz="400" b="1" dirty="0">
                        <a:solidFill>
                          <a:srgbClr val="C00000"/>
                        </a:solidFill>
                        <a:latin typeface="Arial"/>
                        <a:ea typeface="Times New Roman"/>
                        <a:cs typeface="Times New Roman"/>
                      </a:endParaRPr>
                    </a:p>
                  </a:txBody>
                  <a:tcPr marL="0" marR="0" marT="0" marB="0" anchor="ctr"/>
                </a:tc>
                <a:tc>
                  <a:txBody>
                    <a:bodyPr/>
                    <a:lstStyle/>
                    <a:p>
                      <a:pPr algn="ctr">
                        <a:spcAft>
                          <a:spcPts val="0"/>
                        </a:spcAft>
                      </a:pPr>
                      <a:r>
                        <a:rPr lang="ru-RU" sz="1700" b="1" dirty="0">
                          <a:solidFill>
                            <a:srgbClr val="C00000"/>
                          </a:solidFill>
                        </a:rPr>
                        <a:t>10</a:t>
                      </a:r>
                      <a:endParaRPr lang="ru-RU" sz="400" b="1" dirty="0">
                        <a:solidFill>
                          <a:srgbClr val="C00000"/>
                        </a:solidFill>
                        <a:latin typeface="Arial"/>
                        <a:ea typeface="Times New Roman"/>
                        <a:cs typeface="Times New Roman"/>
                      </a:endParaRPr>
                    </a:p>
                  </a:txBody>
                  <a:tcPr marL="0" marR="0" marT="0" marB="0" anchor="ctr"/>
                </a:tc>
                <a:tc>
                  <a:txBody>
                    <a:bodyPr/>
                    <a:lstStyle/>
                    <a:p>
                      <a:pPr algn="ctr">
                        <a:spcAft>
                          <a:spcPts val="0"/>
                        </a:spcAft>
                      </a:pPr>
                      <a:r>
                        <a:rPr lang="ru-RU" sz="1700" b="1" dirty="0">
                          <a:solidFill>
                            <a:srgbClr val="C00000"/>
                          </a:solidFill>
                        </a:rPr>
                        <a:t>17</a:t>
                      </a:r>
                      <a:endParaRPr lang="ru-RU" sz="400" b="1" dirty="0">
                        <a:solidFill>
                          <a:srgbClr val="C00000"/>
                        </a:solidFill>
                        <a:latin typeface="Arial"/>
                        <a:ea typeface="Times New Roman"/>
                        <a:cs typeface="Times New Roman"/>
                      </a:endParaRPr>
                    </a:p>
                  </a:txBody>
                  <a:tcPr marL="0" marR="0" marT="0" marB="0" anchor="ctr"/>
                </a:tc>
                <a:tc>
                  <a:txBody>
                    <a:bodyPr/>
                    <a:lstStyle/>
                    <a:p>
                      <a:pPr algn="ctr">
                        <a:spcAft>
                          <a:spcPts val="0"/>
                        </a:spcAft>
                      </a:pPr>
                      <a:r>
                        <a:rPr lang="ru-RU" sz="1700" b="1" dirty="0">
                          <a:solidFill>
                            <a:srgbClr val="C00000"/>
                          </a:solidFill>
                        </a:rPr>
                        <a:t>24</a:t>
                      </a:r>
                      <a:endParaRPr lang="ru-RU" sz="400" b="1" dirty="0">
                        <a:solidFill>
                          <a:srgbClr val="C00000"/>
                        </a:solidFill>
                        <a:latin typeface="Arial"/>
                        <a:ea typeface="Times New Roman"/>
                        <a:cs typeface="Times New Roman"/>
                      </a:endParaRPr>
                    </a:p>
                  </a:txBody>
                  <a:tcPr marL="0" marR="0" marT="0" marB="0" anchor="ctr"/>
                </a:tc>
                <a:tc>
                  <a:txBody>
                    <a:bodyPr/>
                    <a:lstStyle/>
                    <a:p>
                      <a:pPr algn="ctr">
                        <a:spcAft>
                          <a:spcPts val="0"/>
                        </a:spcAft>
                      </a:pPr>
                      <a:r>
                        <a:rPr lang="ru-RU" sz="1700" b="1" dirty="0">
                          <a:solidFill>
                            <a:srgbClr val="C00000"/>
                          </a:solidFill>
                        </a:rPr>
                        <a:t>31</a:t>
                      </a:r>
                      <a:endParaRPr lang="ru-RU" sz="400" b="1" dirty="0">
                        <a:solidFill>
                          <a:srgbClr val="C00000"/>
                        </a:solidFill>
                        <a:latin typeface="Arial"/>
                        <a:ea typeface="Times New Roman"/>
                        <a:cs typeface="Times New Roman"/>
                      </a:endParaRPr>
                    </a:p>
                  </a:txBody>
                  <a:tcPr marL="0" marR="0" marT="0" marB="0" anchor="ctr"/>
                </a:tc>
              </a:tr>
            </a:tbl>
          </a:graphicData>
        </a:graphic>
      </p:graphicFrame>
      <p:sp>
        <p:nvSpPr>
          <p:cNvPr id="9" name="Овал 8"/>
          <p:cNvSpPr/>
          <p:nvPr/>
        </p:nvSpPr>
        <p:spPr>
          <a:xfrm>
            <a:off x="1619948" y="3057234"/>
            <a:ext cx="452673" cy="298765"/>
          </a:xfrm>
          <a:prstGeom prst="ellipse">
            <a:avLst/>
          </a:prstGeom>
          <a:noFill/>
          <a:ln cap="rnd" cmpd="sng">
            <a:solidFill>
              <a:srgbClr val="00AEEF"/>
            </a:solidFill>
            <a:round/>
          </a:ln>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ьная выноска 10"/>
          <p:cNvSpPr/>
          <p:nvPr/>
        </p:nvSpPr>
        <p:spPr>
          <a:xfrm>
            <a:off x="0" y="2229729"/>
            <a:ext cx="1350498" cy="943685"/>
          </a:xfrm>
          <a:prstGeom prst="wedgeEllipseCallout">
            <a:avLst>
              <a:gd name="adj1" fmla="val 79026"/>
              <a:gd name="adj2" fmla="val 57855"/>
            </a:avLst>
          </a:prstGeom>
          <a:solidFill>
            <a:srgbClr val="00AEEF">
              <a:alpha val="30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004A97"/>
                </a:solidFill>
              </a:rPr>
              <a:t>Дата</a:t>
            </a:r>
          </a:p>
          <a:p>
            <a:pPr algn="ctr"/>
            <a:r>
              <a:rPr lang="ru-RU" sz="1600" dirty="0" smtClean="0">
                <a:solidFill>
                  <a:srgbClr val="004A97"/>
                </a:solidFill>
              </a:rPr>
              <a:t>выхода в</a:t>
            </a:r>
          </a:p>
          <a:p>
            <a:pPr algn="ctr"/>
            <a:r>
              <a:rPr lang="ru-RU" sz="1600" dirty="0" smtClean="0">
                <a:solidFill>
                  <a:srgbClr val="004A97"/>
                </a:solidFill>
              </a:rPr>
              <a:t>эфир</a:t>
            </a:r>
            <a:endParaRPr lang="ru-RU" sz="1600" dirty="0">
              <a:solidFill>
                <a:srgbClr val="004A97"/>
              </a:solidFill>
            </a:endParaRPr>
          </a:p>
        </p:txBody>
      </p:sp>
      <p:graphicFrame>
        <p:nvGraphicFramePr>
          <p:cNvPr id="13" name="Таблица 12"/>
          <p:cNvGraphicFramePr>
            <a:graphicFrameLocks noGrp="1"/>
          </p:cNvGraphicFramePr>
          <p:nvPr/>
        </p:nvGraphicFramePr>
        <p:xfrm>
          <a:off x="4633535" y="1118384"/>
          <a:ext cx="3026322" cy="3260203"/>
        </p:xfrm>
        <a:graphic>
          <a:graphicData uri="http://schemas.openxmlformats.org/drawingml/2006/table">
            <a:tbl>
              <a:tblPr>
                <a:tableStyleId>{5FD0F851-EC5A-4D38-B0AD-8093EC10F338}</a:tableStyleId>
              </a:tblPr>
              <a:tblGrid>
                <a:gridCol w="605534"/>
                <a:gridCol w="605534"/>
                <a:gridCol w="604186"/>
                <a:gridCol w="605534"/>
                <a:gridCol w="605534"/>
              </a:tblGrid>
              <a:tr h="273163">
                <a:tc gridSpan="5">
                  <a:txBody>
                    <a:bodyPr/>
                    <a:lstStyle/>
                    <a:p>
                      <a:pPr algn="ctr">
                        <a:spcAft>
                          <a:spcPts val="0"/>
                        </a:spcAft>
                      </a:pPr>
                      <a:r>
                        <a:rPr lang="uk-UA" sz="1700" b="1" dirty="0" err="1" smtClean="0">
                          <a:solidFill>
                            <a:srgbClr val="004A97"/>
                          </a:solidFill>
                        </a:rPr>
                        <a:t>Апрель</a:t>
                      </a:r>
                      <a:endParaRPr lang="ru-RU" sz="400" b="1" dirty="0">
                        <a:solidFill>
                          <a:srgbClr val="004A97"/>
                        </a:solidFill>
                        <a:latin typeface="Arial"/>
                        <a:ea typeface="Times New Roman"/>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101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tx2"/>
                          </a:solidFill>
                          <a:latin typeface="+mj-lt"/>
                        </a:rPr>
                        <a:t>1</a:t>
                      </a:r>
                      <a:endParaRPr lang="ru-RU" sz="1400" b="1" dirty="0" smtClean="0">
                        <a:solidFill>
                          <a:schemeClr val="tx2"/>
                        </a:solidFill>
                        <a:latin typeface="+mj-lt"/>
                        <a:ea typeface="Times New Roman"/>
                        <a:cs typeface="Times New Roman"/>
                      </a:endParaRPr>
                    </a:p>
                    <a:p>
                      <a:pPr algn="ctr">
                        <a:spcAft>
                          <a:spcPts val="0"/>
                        </a:spcAft>
                      </a:pPr>
                      <a:endParaRPr lang="ru-RU" sz="1400" b="1" dirty="0">
                        <a:solidFill>
                          <a:schemeClr val="tx2"/>
                        </a:solidFill>
                        <a:latin typeface="+mj-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tx2"/>
                          </a:solidFill>
                          <a:latin typeface="+mj-lt"/>
                        </a:rPr>
                        <a:t>8</a:t>
                      </a:r>
                      <a:endParaRPr lang="ru-RU" sz="1400" b="1" dirty="0" smtClean="0">
                        <a:solidFill>
                          <a:schemeClr val="tx2"/>
                        </a:solidFill>
                        <a:latin typeface="+mj-lt"/>
                        <a:ea typeface="Times New Roman"/>
                        <a:cs typeface="Times New Roman"/>
                      </a:endParaRPr>
                    </a:p>
                    <a:p>
                      <a:pPr algn="ctr">
                        <a:spcAft>
                          <a:spcPts val="0"/>
                        </a:spcAft>
                      </a:pPr>
                      <a:endParaRPr lang="ru-RU" sz="1400" b="1" dirty="0">
                        <a:solidFill>
                          <a:schemeClr val="tx2"/>
                        </a:solidFill>
                        <a:latin typeface="+mj-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tx2"/>
                          </a:solidFill>
                          <a:latin typeface="+mj-lt"/>
                        </a:rPr>
                        <a:t>15</a:t>
                      </a:r>
                      <a:endParaRPr lang="ru-RU" sz="1400" b="1" dirty="0" smtClean="0">
                        <a:solidFill>
                          <a:schemeClr val="tx2"/>
                        </a:solidFill>
                        <a:latin typeface="+mj-lt"/>
                        <a:ea typeface="Times New Roman"/>
                        <a:cs typeface="Times New Roman"/>
                      </a:endParaRPr>
                    </a:p>
                    <a:p>
                      <a:pPr algn="ctr">
                        <a:spcAft>
                          <a:spcPts val="0"/>
                        </a:spcAft>
                      </a:pPr>
                      <a:endParaRPr lang="ru-RU" sz="1400" b="1" dirty="0">
                        <a:solidFill>
                          <a:schemeClr val="tx2"/>
                        </a:solidFill>
                        <a:latin typeface="+mj-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tx2"/>
                          </a:solidFill>
                          <a:latin typeface="+mj-lt"/>
                        </a:rPr>
                        <a:t>22</a:t>
                      </a:r>
                      <a:endParaRPr lang="ru-RU" sz="1400" b="1" dirty="0" smtClean="0">
                        <a:solidFill>
                          <a:schemeClr val="tx2"/>
                        </a:solidFill>
                        <a:latin typeface="+mj-lt"/>
                        <a:ea typeface="Times New Roman"/>
                        <a:cs typeface="Times New Roman"/>
                      </a:endParaRPr>
                    </a:p>
                    <a:p>
                      <a:pPr algn="ctr">
                        <a:spcAft>
                          <a:spcPts val="0"/>
                        </a:spcAft>
                      </a:pPr>
                      <a:endParaRPr lang="ru-RU" sz="1400" b="1" dirty="0">
                        <a:solidFill>
                          <a:schemeClr val="tx2"/>
                        </a:solidFill>
                        <a:latin typeface="+mj-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tx2"/>
                          </a:solidFill>
                          <a:latin typeface="+mj-lt"/>
                        </a:rPr>
                        <a:t>29</a:t>
                      </a:r>
                      <a:endParaRPr lang="ru-RU" sz="1400" b="1" dirty="0" smtClean="0">
                        <a:solidFill>
                          <a:schemeClr val="tx2"/>
                        </a:solidFill>
                        <a:latin typeface="+mj-lt"/>
                        <a:ea typeface="Times New Roman"/>
                        <a:cs typeface="Times New Roman"/>
                      </a:endParaRPr>
                    </a:p>
                    <a:p>
                      <a:pPr algn="ctr">
                        <a:spcAft>
                          <a:spcPts val="0"/>
                        </a:spcAft>
                      </a:pPr>
                      <a:endParaRPr lang="ru-RU" sz="1400" b="1" dirty="0">
                        <a:solidFill>
                          <a:schemeClr val="tx2"/>
                        </a:solidFill>
                        <a:latin typeface="+mj-lt"/>
                        <a:ea typeface="Times New Roman"/>
                        <a:cs typeface="Times New Roman"/>
                      </a:endParaRPr>
                    </a:p>
                  </a:txBody>
                  <a:tcPr marL="0" marR="0" marT="0" marB="0" anchor="ctr"/>
                </a:tc>
              </a:tr>
              <a:tr h="4101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tx2"/>
                          </a:solidFill>
                          <a:latin typeface="+mj-lt"/>
                        </a:rPr>
                        <a:t>2</a:t>
                      </a:r>
                      <a:endParaRPr lang="ru-RU" sz="1400" b="1" dirty="0" smtClean="0">
                        <a:solidFill>
                          <a:schemeClr val="tx2"/>
                        </a:solidFill>
                        <a:latin typeface="+mj-lt"/>
                        <a:ea typeface="Times New Roman"/>
                        <a:cs typeface="Times New Roman"/>
                      </a:endParaRPr>
                    </a:p>
                    <a:p>
                      <a:pPr algn="ctr">
                        <a:spcAft>
                          <a:spcPts val="0"/>
                        </a:spcAft>
                      </a:pPr>
                      <a:endParaRPr lang="ru-RU" sz="1400" b="1" dirty="0">
                        <a:solidFill>
                          <a:schemeClr val="tx2"/>
                        </a:solidFill>
                        <a:latin typeface="+mj-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tx2"/>
                          </a:solidFill>
                          <a:latin typeface="+mj-lt"/>
                        </a:rPr>
                        <a:t>9</a:t>
                      </a:r>
                      <a:endParaRPr lang="ru-RU" sz="1400" b="1" dirty="0" smtClean="0">
                        <a:solidFill>
                          <a:schemeClr val="tx2"/>
                        </a:solidFill>
                        <a:latin typeface="+mj-lt"/>
                        <a:ea typeface="Times New Roman"/>
                        <a:cs typeface="Times New Roman"/>
                      </a:endParaRPr>
                    </a:p>
                    <a:p>
                      <a:pPr algn="ctr">
                        <a:spcAft>
                          <a:spcPts val="0"/>
                        </a:spcAft>
                      </a:pPr>
                      <a:endParaRPr lang="ru-RU" sz="1400" b="1" dirty="0">
                        <a:solidFill>
                          <a:schemeClr val="tx2"/>
                        </a:solidFill>
                        <a:latin typeface="+mj-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tx2"/>
                          </a:solidFill>
                          <a:latin typeface="+mj-lt"/>
                        </a:rPr>
                        <a:t>16</a:t>
                      </a:r>
                      <a:endParaRPr lang="ru-RU" sz="1400" b="1" dirty="0" smtClean="0">
                        <a:solidFill>
                          <a:schemeClr val="tx2"/>
                        </a:solidFill>
                        <a:latin typeface="+mj-lt"/>
                        <a:ea typeface="Times New Roman"/>
                        <a:cs typeface="Times New Roman"/>
                      </a:endParaRPr>
                    </a:p>
                    <a:p>
                      <a:pPr algn="ctr">
                        <a:spcAft>
                          <a:spcPts val="0"/>
                        </a:spcAft>
                      </a:pPr>
                      <a:endParaRPr lang="ru-RU" sz="1400" b="1" dirty="0">
                        <a:solidFill>
                          <a:schemeClr val="tx2"/>
                        </a:solidFill>
                        <a:latin typeface="+mj-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2"/>
                          </a:solidFill>
                          <a:latin typeface="+mj-lt"/>
                        </a:rPr>
                        <a:t>23</a:t>
                      </a:r>
                      <a:endParaRPr lang="ru-RU" sz="1400" b="1" dirty="0" smtClean="0">
                        <a:solidFill>
                          <a:schemeClr val="tx2"/>
                        </a:solidFill>
                        <a:latin typeface="+mj-lt"/>
                        <a:ea typeface="Times New Roman"/>
                        <a:cs typeface="Times New Roman"/>
                      </a:endParaRPr>
                    </a:p>
                    <a:p>
                      <a:pPr algn="ctr">
                        <a:spcAft>
                          <a:spcPts val="0"/>
                        </a:spcAft>
                      </a:pPr>
                      <a:endParaRPr lang="ru-RU" sz="1400" b="1" dirty="0">
                        <a:solidFill>
                          <a:schemeClr val="tx2"/>
                        </a:solidFill>
                        <a:latin typeface="+mj-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2"/>
                          </a:solidFill>
                          <a:latin typeface="+mj-lt"/>
                        </a:rPr>
                        <a:t>30</a:t>
                      </a:r>
                      <a:endParaRPr lang="ru-RU" sz="1400" b="1" dirty="0" smtClean="0">
                        <a:solidFill>
                          <a:schemeClr val="tx2"/>
                        </a:solidFill>
                        <a:latin typeface="+mj-lt"/>
                        <a:ea typeface="Times New Roman"/>
                        <a:cs typeface="Times New Roman"/>
                      </a:endParaRPr>
                    </a:p>
                    <a:p>
                      <a:pPr algn="ctr">
                        <a:spcAft>
                          <a:spcPts val="0"/>
                        </a:spcAft>
                      </a:pPr>
                      <a:endParaRPr lang="ru-RU" sz="1400" b="1" dirty="0">
                        <a:solidFill>
                          <a:schemeClr val="tx2"/>
                        </a:solidFill>
                        <a:latin typeface="+mj-lt"/>
                        <a:ea typeface="Times New Roman"/>
                        <a:cs typeface="Times New Roman"/>
                      </a:endParaRPr>
                    </a:p>
                  </a:txBody>
                  <a:tcPr marL="0" marR="0" marT="0" marB="0" anchor="ctr"/>
                </a:tc>
              </a:tr>
              <a:tr h="4101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2"/>
                          </a:solidFill>
                          <a:latin typeface="+mj-lt"/>
                        </a:rPr>
                        <a:t>3</a:t>
                      </a:r>
                      <a:endParaRPr lang="ru-RU" sz="1400" b="1" dirty="0" smtClean="0">
                        <a:solidFill>
                          <a:schemeClr val="tx2"/>
                        </a:solidFill>
                        <a:latin typeface="+mj-lt"/>
                        <a:ea typeface="Times New Roman"/>
                        <a:cs typeface="Times New Roman"/>
                      </a:endParaRPr>
                    </a:p>
                    <a:p>
                      <a:pPr algn="ctr">
                        <a:spcAft>
                          <a:spcPts val="0"/>
                        </a:spcAft>
                      </a:pPr>
                      <a:endParaRPr lang="ru-RU" sz="1400" b="1" dirty="0">
                        <a:solidFill>
                          <a:schemeClr val="tx2"/>
                        </a:solidFill>
                        <a:latin typeface="+mj-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2"/>
                          </a:solidFill>
                          <a:latin typeface="+mj-lt"/>
                        </a:rPr>
                        <a:t>10</a:t>
                      </a:r>
                      <a:endParaRPr lang="ru-RU" sz="1400" b="1" dirty="0" smtClean="0">
                        <a:solidFill>
                          <a:schemeClr val="tx2"/>
                        </a:solidFill>
                        <a:latin typeface="+mj-lt"/>
                        <a:ea typeface="Times New Roman"/>
                        <a:cs typeface="Times New Roman"/>
                      </a:endParaRPr>
                    </a:p>
                    <a:p>
                      <a:pPr algn="ctr">
                        <a:spcAft>
                          <a:spcPts val="0"/>
                        </a:spcAft>
                      </a:pPr>
                      <a:endParaRPr lang="ru-RU" sz="1400" b="1" dirty="0">
                        <a:solidFill>
                          <a:schemeClr val="tx2"/>
                        </a:solidFill>
                        <a:latin typeface="+mj-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2"/>
                          </a:solidFill>
                          <a:latin typeface="+mj-lt"/>
                        </a:rPr>
                        <a:t>17</a:t>
                      </a:r>
                      <a:endParaRPr lang="ru-RU" sz="1400" b="1" dirty="0" smtClean="0">
                        <a:solidFill>
                          <a:schemeClr val="tx2"/>
                        </a:solidFill>
                        <a:latin typeface="+mj-lt"/>
                        <a:ea typeface="Times New Roman"/>
                        <a:cs typeface="Times New Roman"/>
                      </a:endParaRPr>
                    </a:p>
                    <a:p>
                      <a:pPr algn="ctr">
                        <a:spcAft>
                          <a:spcPts val="0"/>
                        </a:spcAft>
                      </a:pPr>
                      <a:endParaRPr lang="ru-RU" sz="1400" b="1" dirty="0">
                        <a:solidFill>
                          <a:schemeClr val="tx2"/>
                        </a:solidFill>
                        <a:latin typeface="+mj-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2"/>
                          </a:solidFill>
                          <a:latin typeface="+mj-lt"/>
                        </a:rPr>
                        <a:t>24</a:t>
                      </a:r>
                      <a:endParaRPr lang="ru-RU" sz="1400" b="1" dirty="0" smtClean="0">
                        <a:solidFill>
                          <a:schemeClr val="tx2"/>
                        </a:solidFill>
                        <a:latin typeface="+mj-lt"/>
                        <a:ea typeface="Times New Roman"/>
                        <a:cs typeface="Times New Roman"/>
                      </a:endParaRPr>
                    </a:p>
                    <a:p>
                      <a:pPr algn="ctr">
                        <a:spcAft>
                          <a:spcPts val="0"/>
                        </a:spcAft>
                      </a:pPr>
                      <a:endParaRPr lang="ru-RU" sz="1400" b="1" dirty="0">
                        <a:solidFill>
                          <a:schemeClr val="tx2"/>
                        </a:solidFill>
                        <a:latin typeface="+mj-lt"/>
                        <a:ea typeface="Times New Roman"/>
                        <a:cs typeface="Times New Roman"/>
                      </a:endParaRPr>
                    </a:p>
                  </a:txBody>
                  <a:tcPr marL="0" marR="0" marT="0" marB="0" anchor="ctr"/>
                </a:tc>
                <a:tc>
                  <a:txBody>
                    <a:bodyPr/>
                    <a:lstStyle/>
                    <a:p>
                      <a:pPr algn="ctr">
                        <a:spcAft>
                          <a:spcPts val="0"/>
                        </a:spcAft>
                      </a:pPr>
                      <a:endParaRPr lang="ru-RU" sz="1400" b="1" dirty="0">
                        <a:solidFill>
                          <a:schemeClr val="tx2"/>
                        </a:solidFill>
                        <a:latin typeface="+mj-lt"/>
                        <a:ea typeface="Times New Roman"/>
                        <a:cs typeface="Times New Roman"/>
                      </a:endParaRPr>
                    </a:p>
                  </a:txBody>
                  <a:tcPr marL="0" marR="0" marT="0" marB="0" anchor="ctr"/>
                </a:tc>
              </a:tr>
              <a:tr h="4101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tx2"/>
                          </a:solidFill>
                          <a:latin typeface="+mj-lt"/>
                        </a:rPr>
                        <a:t>4</a:t>
                      </a:r>
                      <a:endParaRPr lang="ru-RU" sz="1400" b="1" dirty="0" smtClean="0">
                        <a:solidFill>
                          <a:schemeClr val="tx2"/>
                        </a:solidFill>
                        <a:latin typeface="+mj-lt"/>
                        <a:ea typeface="Times New Roman"/>
                        <a:cs typeface="Times New Roman"/>
                      </a:endParaRPr>
                    </a:p>
                    <a:p>
                      <a:pPr algn="ctr">
                        <a:spcAft>
                          <a:spcPts val="0"/>
                        </a:spcAft>
                      </a:pPr>
                      <a:endParaRPr lang="ru-RU" sz="1400" b="1" dirty="0">
                        <a:solidFill>
                          <a:schemeClr val="tx2"/>
                        </a:solidFill>
                        <a:latin typeface="+mj-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tx2"/>
                          </a:solidFill>
                          <a:latin typeface="+mj-lt"/>
                        </a:rPr>
                        <a:t>11</a:t>
                      </a:r>
                      <a:endParaRPr lang="ru-RU" sz="1400" b="1" dirty="0" smtClean="0">
                        <a:solidFill>
                          <a:schemeClr val="tx2"/>
                        </a:solidFill>
                        <a:latin typeface="+mj-lt"/>
                        <a:ea typeface="Times New Roman"/>
                        <a:cs typeface="Times New Roman"/>
                      </a:endParaRPr>
                    </a:p>
                    <a:p>
                      <a:pPr algn="ctr">
                        <a:spcAft>
                          <a:spcPts val="0"/>
                        </a:spcAft>
                      </a:pPr>
                      <a:endParaRPr lang="ru-RU" sz="1400" b="1" dirty="0">
                        <a:solidFill>
                          <a:schemeClr val="tx2"/>
                        </a:solidFill>
                        <a:latin typeface="+mj-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tx2"/>
                          </a:solidFill>
                          <a:latin typeface="+mj-lt"/>
                        </a:rPr>
                        <a:t>18</a:t>
                      </a:r>
                      <a:endParaRPr lang="ru-RU" sz="1400" b="1" dirty="0" smtClean="0">
                        <a:solidFill>
                          <a:schemeClr val="tx2"/>
                        </a:solidFill>
                        <a:latin typeface="+mj-lt"/>
                        <a:ea typeface="Times New Roman"/>
                        <a:cs typeface="Times New Roman"/>
                      </a:endParaRPr>
                    </a:p>
                    <a:p>
                      <a:pPr algn="ctr">
                        <a:spcAft>
                          <a:spcPts val="0"/>
                        </a:spcAft>
                      </a:pPr>
                      <a:endParaRPr lang="ru-RU" sz="1400" b="1" dirty="0">
                        <a:solidFill>
                          <a:schemeClr val="tx2"/>
                        </a:solidFill>
                        <a:latin typeface="+mj-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tx2"/>
                          </a:solidFill>
                          <a:latin typeface="+mj-lt"/>
                        </a:rPr>
                        <a:t>25</a:t>
                      </a:r>
                      <a:endParaRPr lang="ru-RU" sz="1400" b="1" dirty="0" smtClean="0">
                        <a:solidFill>
                          <a:schemeClr val="tx2"/>
                        </a:solidFill>
                        <a:latin typeface="+mj-lt"/>
                        <a:ea typeface="Times New Roman"/>
                        <a:cs typeface="Times New Roman"/>
                      </a:endParaRPr>
                    </a:p>
                    <a:p>
                      <a:pPr algn="ctr">
                        <a:spcAft>
                          <a:spcPts val="0"/>
                        </a:spcAft>
                      </a:pPr>
                      <a:endParaRPr lang="ru-RU" sz="1400" b="1" dirty="0">
                        <a:solidFill>
                          <a:schemeClr val="tx2"/>
                        </a:solidFill>
                        <a:latin typeface="+mj-lt"/>
                        <a:ea typeface="Times New Roman"/>
                        <a:cs typeface="Times New Roman"/>
                      </a:endParaRPr>
                    </a:p>
                  </a:txBody>
                  <a:tcPr marL="0" marR="0" marT="0" marB="0" anchor="ctr"/>
                </a:tc>
                <a:tc>
                  <a:txBody>
                    <a:bodyPr/>
                    <a:lstStyle/>
                    <a:p>
                      <a:pPr algn="ctr">
                        <a:spcAft>
                          <a:spcPts val="0"/>
                        </a:spcAft>
                      </a:pPr>
                      <a:endParaRPr lang="ru-RU" sz="1400" b="1" dirty="0">
                        <a:solidFill>
                          <a:schemeClr val="tx2"/>
                        </a:solidFill>
                        <a:latin typeface="+mj-lt"/>
                        <a:ea typeface="Times New Roman"/>
                        <a:cs typeface="Times New Roman"/>
                      </a:endParaRPr>
                    </a:p>
                  </a:txBody>
                  <a:tcPr marL="0" marR="0" marT="0" marB="0" anchor="ctr"/>
                </a:tc>
              </a:tr>
              <a:tr h="4101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tx2"/>
                          </a:solidFill>
                          <a:latin typeface="+mj-lt"/>
                        </a:rPr>
                        <a:t>5</a:t>
                      </a:r>
                      <a:endParaRPr lang="ru-RU" sz="1400" b="1" dirty="0" smtClean="0">
                        <a:solidFill>
                          <a:schemeClr val="tx2"/>
                        </a:solidFill>
                        <a:latin typeface="+mj-lt"/>
                        <a:ea typeface="Times New Roman"/>
                        <a:cs typeface="Times New Roman"/>
                      </a:endParaRPr>
                    </a:p>
                    <a:p>
                      <a:pPr algn="ctr">
                        <a:spcAft>
                          <a:spcPts val="0"/>
                        </a:spcAft>
                      </a:pPr>
                      <a:endParaRPr lang="ru-RU" sz="1400" b="1" dirty="0">
                        <a:solidFill>
                          <a:schemeClr val="tx2"/>
                        </a:solidFill>
                        <a:latin typeface="+mj-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tx2"/>
                          </a:solidFill>
                          <a:latin typeface="+mj-lt"/>
                        </a:rPr>
                        <a:t>12</a:t>
                      </a:r>
                      <a:endParaRPr lang="ru-RU" sz="1400" b="1" dirty="0" smtClean="0">
                        <a:solidFill>
                          <a:schemeClr val="tx2"/>
                        </a:solidFill>
                        <a:latin typeface="+mj-lt"/>
                        <a:ea typeface="Times New Roman"/>
                        <a:cs typeface="Times New Roman"/>
                      </a:endParaRPr>
                    </a:p>
                    <a:p>
                      <a:pPr algn="ctr">
                        <a:spcAft>
                          <a:spcPts val="0"/>
                        </a:spcAft>
                      </a:pPr>
                      <a:endParaRPr lang="ru-RU" sz="1400" b="1" dirty="0">
                        <a:solidFill>
                          <a:schemeClr val="tx2"/>
                        </a:solidFill>
                        <a:latin typeface="+mj-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tx2"/>
                          </a:solidFill>
                          <a:latin typeface="+mj-lt"/>
                        </a:rPr>
                        <a:t>19</a:t>
                      </a:r>
                      <a:endParaRPr lang="ru-RU" sz="1400" b="1" dirty="0" smtClean="0">
                        <a:solidFill>
                          <a:schemeClr val="tx2"/>
                        </a:solidFill>
                        <a:latin typeface="+mj-lt"/>
                        <a:ea typeface="Times New Roman"/>
                        <a:cs typeface="Times New Roman"/>
                      </a:endParaRPr>
                    </a:p>
                    <a:p>
                      <a:pPr algn="ctr">
                        <a:spcAft>
                          <a:spcPts val="0"/>
                        </a:spcAft>
                      </a:pPr>
                      <a:endParaRPr lang="ru-RU" sz="1400" b="1" dirty="0">
                        <a:solidFill>
                          <a:schemeClr val="tx2"/>
                        </a:solidFill>
                        <a:latin typeface="+mj-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tx2"/>
                          </a:solidFill>
                          <a:latin typeface="+mj-lt"/>
                        </a:rPr>
                        <a:t>26</a:t>
                      </a:r>
                      <a:endParaRPr lang="ru-RU" sz="1400" b="1" dirty="0" smtClean="0">
                        <a:solidFill>
                          <a:schemeClr val="tx2"/>
                        </a:solidFill>
                        <a:latin typeface="+mj-lt"/>
                        <a:ea typeface="Times New Roman"/>
                        <a:cs typeface="Times New Roman"/>
                      </a:endParaRPr>
                    </a:p>
                    <a:p>
                      <a:pPr algn="ctr">
                        <a:spcAft>
                          <a:spcPts val="0"/>
                        </a:spcAft>
                      </a:pPr>
                      <a:endParaRPr lang="ru-RU" sz="1400" b="1" dirty="0">
                        <a:solidFill>
                          <a:schemeClr val="tx2"/>
                        </a:solidFill>
                        <a:latin typeface="+mj-lt"/>
                        <a:ea typeface="Times New Roman"/>
                        <a:cs typeface="Times New Roman"/>
                      </a:endParaRPr>
                    </a:p>
                  </a:txBody>
                  <a:tcPr marL="0" marR="0" marT="0" marB="0" anchor="ctr"/>
                </a:tc>
                <a:tc>
                  <a:txBody>
                    <a:bodyPr/>
                    <a:lstStyle/>
                    <a:p>
                      <a:pPr algn="ctr">
                        <a:spcAft>
                          <a:spcPts val="0"/>
                        </a:spcAft>
                      </a:pPr>
                      <a:endParaRPr lang="ru-RU" sz="1400" b="1" dirty="0">
                        <a:solidFill>
                          <a:schemeClr val="tx2"/>
                        </a:solidFill>
                        <a:latin typeface="+mj-lt"/>
                        <a:ea typeface="Times New Roman"/>
                        <a:cs typeface="Times New Roman"/>
                      </a:endParaRPr>
                    </a:p>
                  </a:txBody>
                  <a:tcPr marL="0" marR="0" marT="0" marB="0" anchor="ctr"/>
                </a:tc>
              </a:tr>
              <a:tr h="4101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accent2"/>
                          </a:solidFill>
                          <a:latin typeface="+mj-lt"/>
                        </a:rPr>
                        <a:t>6</a:t>
                      </a:r>
                      <a:endParaRPr lang="ru-RU" sz="1400" b="1" dirty="0" smtClean="0">
                        <a:solidFill>
                          <a:schemeClr val="accent2"/>
                        </a:solidFill>
                        <a:latin typeface="+mj-lt"/>
                        <a:ea typeface="Times New Roman"/>
                        <a:cs typeface="Times New Roman"/>
                      </a:endParaRPr>
                    </a:p>
                    <a:p>
                      <a:pPr algn="ctr">
                        <a:spcAft>
                          <a:spcPts val="0"/>
                        </a:spcAft>
                      </a:pPr>
                      <a:endParaRPr lang="ru-RU" sz="1400" b="1" dirty="0">
                        <a:solidFill>
                          <a:schemeClr val="accent2"/>
                        </a:solidFill>
                        <a:latin typeface="+mj-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accent2"/>
                          </a:solidFill>
                          <a:latin typeface="+mj-lt"/>
                        </a:rPr>
                        <a:t>13</a:t>
                      </a:r>
                      <a:endParaRPr lang="ru-RU" sz="1400" b="1" dirty="0" smtClean="0">
                        <a:solidFill>
                          <a:schemeClr val="accent2"/>
                        </a:solidFill>
                        <a:latin typeface="+mj-lt"/>
                        <a:ea typeface="Times New Roman"/>
                        <a:cs typeface="Times New Roman"/>
                      </a:endParaRPr>
                    </a:p>
                    <a:p>
                      <a:pPr algn="ctr">
                        <a:spcAft>
                          <a:spcPts val="0"/>
                        </a:spcAft>
                      </a:pPr>
                      <a:endParaRPr lang="ru-RU" sz="1400" b="1" dirty="0">
                        <a:solidFill>
                          <a:schemeClr val="accent2"/>
                        </a:solidFill>
                        <a:latin typeface="+mj-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accent2"/>
                          </a:solidFill>
                          <a:latin typeface="+mj-lt"/>
                        </a:rPr>
                        <a:t>20</a:t>
                      </a:r>
                      <a:endParaRPr lang="ru-RU" sz="1400" b="1" dirty="0" smtClean="0">
                        <a:solidFill>
                          <a:schemeClr val="accent2"/>
                        </a:solidFill>
                        <a:latin typeface="+mj-lt"/>
                        <a:ea typeface="Times New Roman"/>
                        <a:cs typeface="Times New Roman"/>
                      </a:endParaRPr>
                    </a:p>
                    <a:p>
                      <a:pPr algn="ctr">
                        <a:spcAft>
                          <a:spcPts val="0"/>
                        </a:spcAft>
                      </a:pPr>
                      <a:endParaRPr lang="ru-RU" sz="1400" b="1" dirty="0">
                        <a:solidFill>
                          <a:schemeClr val="accent2"/>
                        </a:solidFill>
                        <a:latin typeface="+mj-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accent2"/>
                          </a:solidFill>
                          <a:latin typeface="+mj-lt"/>
                        </a:rPr>
                        <a:t>27</a:t>
                      </a:r>
                      <a:endParaRPr lang="ru-RU" sz="1400" b="1" dirty="0" smtClean="0">
                        <a:solidFill>
                          <a:schemeClr val="accent2"/>
                        </a:solidFill>
                        <a:latin typeface="+mj-lt"/>
                        <a:ea typeface="Times New Roman"/>
                        <a:cs typeface="Times New Roman"/>
                      </a:endParaRPr>
                    </a:p>
                    <a:p>
                      <a:pPr algn="ctr">
                        <a:spcAft>
                          <a:spcPts val="0"/>
                        </a:spcAft>
                      </a:pPr>
                      <a:endParaRPr lang="ru-RU" sz="1400" b="1" dirty="0">
                        <a:solidFill>
                          <a:schemeClr val="accent2"/>
                        </a:solidFill>
                        <a:latin typeface="+mj-lt"/>
                        <a:ea typeface="Times New Roman"/>
                        <a:cs typeface="Times New Roman"/>
                      </a:endParaRPr>
                    </a:p>
                  </a:txBody>
                  <a:tcPr marL="0" marR="0" marT="0" marB="0" anchor="ctr"/>
                </a:tc>
                <a:tc>
                  <a:txBody>
                    <a:bodyPr/>
                    <a:lstStyle/>
                    <a:p>
                      <a:pPr algn="ctr">
                        <a:spcAft>
                          <a:spcPts val="0"/>
                        </a:spcAft>
                      </a:pPr>
                      <a:endParaRPr lang="ru-RU" sz="1400" b="1" dirty="0">
                        <a:solidFill>
                          <a:schemeClr val="tx2"/>
                        </a:solidFill>
                        <a:latin typeface="+mj-lt"/>
                        <a:ea typeface="Times New Roman"/>
                        <a:cs typeface="Times New Roman"/>
                      </a:endParaRPr>
                    </a:p>
                  </a:txBody>
                  <a:tcPr marL="0" marR="0" marT="0" marB="0" anchor="ctr"/>
                </a:tc>
              </a:tr>
              <a:tr h="4101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accent2"/>
                          </a:solidFill>
                          <a:latin typeface="+mj-lt"/>
                        </a:rPr>
                        <a:t>7</a:t>
                      </a:r>
                      <a:endParaRPr lang="ru-RU" sz="1400" b="1" dirty="0" smtClean="0">
                        <a:solidFill>
                          <a:schemeClr val="accent2"/>
                        </a:solidFill>
                        <a:latin typeface="+mj-lt"/>
                        <a:ea typeface="Times New Roman"/>
                        <a:cs typeface="Times New Roman"/>
                      </a:endParaRPr>
                    </a:p>
                    <a:p>
                      <a:pPr algn="ctr">
                        <a:spcAft>
                          <a:spcPts val="0"/>
                        </a:spcAft>
                      </a:pPr>
                      <a:endParaRPr lang="ru-RU" sz="1400" b="1" dirty="0">
                        <a:solidFill>
                          <a:schemeClr val="accent2"/>
                        </a:solidFill>
                        <a:latin typeface="+mj-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accent2"/>
                          </a:solidFill>
                          <a:latin typeface="+mj-lt"/>
                        </a:rPr>
                        <a:t>14</a:t>
                      </a:r>
                      <a:endParaRPr lang="ru-RU" sz="1400" b="1" dirty="0" smtClean="0">
                        <a:solidFill>
                          <a:schemeClr val="accent2"/>
                        </a:solidFill>
                        <a:latin typeface="+mj-lt"/>
                        <a:ea typeface="Times New Roman"/>
                        <a:cs typeface="Times New Roman"/>
                      </a:endParaRPr>
                    </a:p>
                    <a:p>
                      <a:pPr algn="ctr">
                        <a:spcAft>
                          <a:spcPts val="0"/>
                        </a:spcAft>
                      </a:pPr>
                      <a:endParaRPr lang="ru-RU" sz="1400" b="1" dirty="0">
                        <a:solidFill>
                          <a:schemeClr val="accent2"/>
                        </a:solidFill>
                        <a:latin typeface="+mj-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accent2"/>
                          </a:solidFill>
                          <a:latin typeface="+mj-lt"/>
                        </a:rPr>
                        <a:t>21</a:t>
                      </a:r>
                      <a:endParaRPr lang="ru-RU" sz="1400" b="1" dirty="0" smtClean="0">
                        <a:solidFill>
                          <a:schemeClr val="accent2"/>
                        </a:solidFill>
                        <a:latin typeface="+mj-lt"/>
                        <a:ea typeface="Times New Roman"/>
                        <a:cs typeface="Times New Roman"/>
                      </a:endParaRPr>
                    </a:p>
                    <a:p>
                      <a:pPr algn="ctr">
                        <a:spcAft>
                          <a:spcPts val="0"/>
                        </a:spcAft>
                      </a:pPr>
                      <a:endParaRPr lang="ru-RU" sz="1400" b="1" dirty="0">
                        <a:solidFill>
                          <a:schemeClr val="accent2"/>
                        </a:solidFill>
                        <a:latin typeface="+mj-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solidFill>
                            <a:schemeClr val="accent2"/>
                          </a:solidFill>
                          <a:latin typeface="+mj-lt"/>
                        </a:rPr>
                        <a:t>28</a:t>
                      </a:r>
                      <a:endParaRPr lang="ru-RU" sz="1400" b="1" dirty="0" smtClean="0">
                        <a:solidFill>
                          <a:schemeClr val="accent2"/>
                        </a:solidFill>
                        <a:latin typeface="+mj-lt"/>
                        <a:ea typeface="Times New Roman"/>
                        <a:cs typeface="Times New Roman"/>
                      </a:endParaRPr>
                    </a:p>
                    <a:p>
                      <a:pPr algn="ctr">
                        <a:spcAft>
                          <a:spcPts val="0"/>
                        </a:spcAft>
                      </a:pPr>
                      <a:endParaRPr lang="ru-RU" sz="1400" b="1" dirty="0">
                        <a:solidFill>
                          <a:schemeClr val="accent2"/>
                        </a:solidFill>
                        <a:latin typeface="+mj-lt"/>
                        <a:ea typeface="Times New Roman"/>
                        <a:cs typeface="Times New Roman"/>
                      </a:endParaRPr>
                    </a:p>
                  </a:txBody>
                  <a:tcPr marL="0" marR="0" marT="0" marB="0" anchor="ctr"/>
                </a:tc>
                <a:tc>
                  <a:txBody>
                    <a:bodyPr/>
                    <a:lstStyle/>
                    <a:p>
                      <a:pPr algn="ctr">
                        <a:spcAft>
                          <a:spcPts val="0"/>
                        </a:spcAft>
                      </a:pPr>
                      <a:endParaRPr lang="ru-RU" sz="1400" b="1" dirty="0">
                        <a:solidFill>
                          <a:schemeClr val="tx2"/>
                        </a:solidFill>
                        <a:latin typeface="+mj-lt"/>
                        <a:ea typeface="Times New Roman"/>
                        <a:cs typeface="Times New Roman"/>
                      </a:endParaRPr>
                    </a:p>
                  </a:txBody>
                  <a:tcPr marL="0" marR="0" marT="0" marB="0" anchor="ctr"/>
                </a:tc>
              </a:tr>
            </a:tbl>
          </a:graphicData>
        </a:graphic>
      </p:graphicFrame>
      <p:sp>
        <p:nvSpPr>
          <p:cNvPr id="16" name="Овал 15"/>
          <p:cNvSpPr/>
          <p:nvPr/>
        </p:nvSpPr>
        <p:spPr>
          <a:xfrm>
            <a:off x="4705729" y="1434811"/>
            <a:ext cx="452673" cy="298765"/>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7" name="Овал 16"/>
          <p:cNvSpPr/>
          <p:nvPr/>
        </p:nvSpPr>
        <p:spPr>
          <a:xfrm>
            <a:off x="4719798" y="1830624"/>
            <a:ext cx="452673" cy="298765"/>
          </a:xfrm>
          <a:prstGeom prst="ellipse">
            <a:avLst/>
          </a:prstGeom>
          <a:noFill/>
          <a:ln cap="rnd" cmpd="sng">
            <a:solidFill>
              <a:srgbClr val="C00000"/>
            </a:solidFill>
            <a:round/>
          </a:ln>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ьная выноска 17"/>
          <p:cNvSpPr/>
          <p:nvPr/>
        </p:nvSpPr>
        <p:spPr>
          <a:xfrm>
            <a:off x="7231981" y="928468"/>
            <a:ext cx="1912019" cy="995022"/>
          </a:xfrm>
          <a:prstGeom prst="wedgeEllipseCallout">
            <a:avLst>
              <a:gd name="adj1" fmla="val -139950"/>
              <a:gd name="adj2" fmla="val 22155"/>
            </a:avLst>
          </a:prstGeom>
          <a:solidFill>
            <a:schemeClr val="accent3">
              <a:lumMod val="75000"/>
              <a:alpha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4A97"/>
                </a:solidFill>
              </a:rPr>
              <a:t>Окончание срока</a:t>
            </a:r>
          </a:p>
          <a:p>
            <a:pPr algn="ctr"/>
            <a:r>
              <a:rPr lang="ru-RU" sz="1400" dirty="0" smtClean="0">
                <a:solidFill>
                  <a:srgbClr val="004A97"/>
                </a:solidFill>
              </a:rPr>
              <a:t>передачи</a:t>
            </a:r>
          </a:p>
        </p:txBody>
      </p:sp>
      <p:sp>
        <p:nvSpPr>
          <p:cNvPr id="21" name="Овальная выноска 20"/>
          <p:cNvSpPr/>
          <p:nvPr/>
        </p:nvSpPr>
        <p:spPr>
          <a:xfrm>
            <a:off x="7081354" y="2037315"/>
            <a:ext cx="1702051" cy="906856"/>
          </a:xfrm>
          <a:prstGeom prst="wedgeEllipseCallout">
            <a:avLst>
              <a:gd name="adj1" fmla="val -142354"/>
              <a:gd name="adj2" fmla="val -44723"/>
            </a:avLst>
          </a:prstGeom>
          <a:solidFill>
            <a:srgbClr val="C00000">
              <a:alpha val="11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004A97"/>
                </a:solidFill>
              </a:rPr>
              <a:t>Передача материалов с</a:t>
            </a:r>
          </a:p>
          <a:p>
            <a:pPr algn="ctr"/>
            <a:r>
              <a:rPr lang="ru-RU" sz="1200" dirty="0" smtClean="0">
                <a:solidFill>
                  <a:srgbClr val="004A97"/>
                </a:solidFill>
              </a:rPr>
              <a:t>нарушением</a:t>
            </a:r>
          </a:p>
          <a:p>
            <a:pPr algn="ctr"/>
            <a:r>
              <a:rPr lang="ru-RU" sz="1200" dirty="0" smtClean="0">
                <a:solidFill>
                  <a:srgbClr val="004A97"/>
                </a:solidFill>
              </a:rPr>
              <a:t>срока</a:t>
            </a:r>
            <a:endParaRPr lang="ru-RU" sz="1200" dirty="0">
              <a:solidFill>
                <a:srgbClr val="004A97"/>
              </a:solidFill>
            </a:endParaRPr>
          </a:p>
        </p:txBody>
      </p:sp>
    </p:spTree>
    <p:extLst>
      <p:ext uri="{BB962C8B-B14F-4D97-AF65-F5344CB8AC3E}">
        <p14:creationId xmlns:p14="http://schemas.microsoft.com/office/powerpoint/2010/main" val="49348897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2</a:t>
            </a:fld>
            <a:endParaRPr lang="ru-RU" sz="2000" dirty="0">
              <a:solidFill>
                <a:srgbClr val="17375E"/>
              </a:solidFill>
              <a:latin typeface="Arial Narrow" panose="020B0606020202030204" pitchFamily="34" charset="0"/>
            </a:endParaRPr>
          </a:p>
        </p:txBody>
      </p:sp>
      <p:sp>
        <p:nvSpPr>
          <p:cNvPr id="5" name="Заголовок 4"/>
          <p:cNvSpPr>
            <a:spLocks noGrp="1"/>
          </p:cNvSpPr>
          <p:nvPr>
            <p:ph type="title"/>
          </p:nvPr>
        </p:nvSpPr>
        <p:spPr>
          <a:xfrm>
            <a:off x="375312" y="328811"/>
            <a:ext cx="8181834" cy="394522"/>
          </a:xfrm>
        </p:spPr>
        <p:txBody>
          <a:bodyPr>
            <a:normAutofit fontScale="90000"/>
          </a:bodyPr>
          <a:lstStyle/>
          <a:p>
            <a:r>
              <a:rPr lang="ru-RU" dirty="0"/>
              <a:t/>
            </a:r>
            <a:br>
              <a:rPr lang="ru-RU" dirty="0"/>
            </a:br>
            <a:endParaRPr lang="ru-RU" dirty="0"/>
          </a:p>
        </p:txBody>
      </p:sp>
      <p:sp>
        <p:nvSpPr>
          <p:cNvPr id="3" name="Прямоугольник 2"/>
          <p:cNvSpPr/>
          <p:nvPr/>
        </p:nvSpPr>
        <p:spPr>
          <a:xfrm>
            <a:off x="481631" y="427868"/>
            <a:ext cx="8508806" cy="830997"/>
          </a:xfrm>
          <a:prstGeom prst="rect">
            <a:avLst/>
          </a:prstGeom>
        </p:spPr>
        <p:txBody>
          <a:bodyPr wrap="square">
            <a:spAutoFit/>
          </a:bodyPr>
          <a:lstStyle/>
          <a:p>
            <a:pPr algn="ctr"/>
            <a:r>
              <a:rPr lang="ru-RU" sz="2400" dirty="0">
                <a:latin typeface="+mj-lt"/>
                <a:cs typeface="Times New Roman" panose="02020603050405020304" pitchFamily="18" charset="0"/>
              </a:rPr>
              <a:t>Обзор нарушений, выявленных ТУ Роскомнадзора в ДФО </a:t>
            </a:r>
            <a:br>
              <a:rPr lang="ru-RU" sz="2400" dirty="0">
                <a:latin typeface="+mj-lt"/>
                <a:cs typeface="Times New Roman" panose="02020603050405020304" pitchFamily="18" charset="0"/>
              </a:rPr>
            </a:br>
            <a:r>
              <a:rPr lang="ru-RU" sz="2400" dirty="0">
                <a:latin typeface="+mj-lt"/>
                <a:cs typeface="Times New Roman" panose="02020603050405020304" pitchFamily="18" charset="0"/>
              </a:rPr>
              <a:t>в </a:t>
            </a:r>
            <a:r>
              <a:rPr lang="en-US" sz="2400" dirty="0" smtClean="0">
                <a:latin typeface="+mj-lt"/>
                <a:cs typeface="Times New Roman" panose="02020603050405020304" pitchFamily="18" charset="0"/>
              </a:rPr>
              <a:t>I</a:t>
            </a:r>
            <a:r>
              <a:rPr lang="ru-RU" sz="2400" dirty="0" smtClean="0">
                <a:latin typeface="+mj-lt"/>
                <a:cs typeface="Times New Roman" panose="02020603050405020304" pitchFamily="18" charset="0"/>
              </a:rPr>
              <a:t> </a:t>
            </a:r>
            <a:r>
              <a:rPr lang="ru-RU" sz="2400" dirty="0">
                <a:latin typeface="+mj-lt"/>
                <a:cs typeface="Times New Roman" panose="02020603050405020304" pitchFamily="18" charset="0"/>
              </a:rPr>
              <a:t>полугодии 2019 года:</a:t>
            </a:r>
          </a:p>
        </p:txBody>
      </p:sp>
      <p:pic>
        <p:nvPicPr>
          <p:cNvPr id="3074" name="Picture 2" descr="C:\Users\User\Desktop\Рисунок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631" y="1258865"/>
            <a:ext cx="8362222" cy="361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67122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29</a:t>
            </a:fld>
            <a:endParaRPr lang="ru-RU" sz="2000" dirty="0">
              <a:solidFill>
                <a:srgbClr val="17375E"/>
              </a:solidFill>
              <a:latin typeface="Arial Narrow" panose="020B0606020202030204" pitchFamily="34" charset="0"/>
            </a:endParaRPr>
          </a:p>
        </p:txBody>
      </p:sp>
      <p:sp>
        <p:nvSpPr>
          <p:cNvPr id="14" name="TextBox 13"/>
          <p:cNvSpPr txBox="1"/>
          <p:nvPr/>
        </p:nvSpPr>
        <p:spPr>
          <a:xfrm>
            <a:off x="333375" y="638174"/>
            <a:ext cx="5419725" cy="646331"/>
          </a:xfrm>
          <a:prstGeom prst="rect">
            <a:avLst/>
          </a:prstGeom>
          <a:noFill/>
        </p:spPr>
        <p:txBody>
          <a:bodyPr wrap="square" rtlCol="0">
            <a:spAutoFit/>
          </a:bodyPr>
          <a:lstStyle/>
          <a:p>
            <a:pPr algn="ctr"/>
            <a:r>
              <a:rPr lang="ru-RU" b="1" dirty="0"/>
              <a:t>Нарушение порядка представления обязательного экземпляра документов</a:t>
            </a:r>
          </a:p>
        </p:txBody>
      </p: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7177" y="1284505"/>
            <a:ext cx="506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2128834" y="1866900"/>
            <a:ext cx="2114550" cy="369332"/>
          </a:xfrm>
          <a:prstGeom prst="rect">
            <a:avLst/>
          </a:prstGeom>
          <a:noFill/>
        </p:spPr>
        <p:txBody>
          <a:bodyPr wrap="square" rtlCol="0">
            <a:spAutoFit/>
          </a:bodyPr>
          <a:lstStyle/>
          <a:p>
            <a:r>
              <a:rPr lang="ru-RU" b="1" dirty="0"/>
              <a:t>ст. </a:t>
            </a:r>
            <a:r>
              <a:rPr lang="ru-RU" b="1" dirty="0" smtClean="0"/>
              <a:t>13.23 </a:t>
            </a:r>
            <a:r>
              <a:rPr lang="ru-RU" b="1" dirty="0"/>
              <a:t>КоАП РФ </a:t>
            </a:r>
          </a:p>
        </p:txBody>
      </p:sp>
      <p:pic>
        <p:nvPicPr>
          <p:cNvPr id="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7177" y="2483088"/>
            <a:ext cx="506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557209" y="3019425"/>
            <a:ext cx="5086350" cy="1200329"/>
          </a:xfrm>
          <a:prstGeom prst="rect">
            <a:avLst/>
          </a:prstGeom>
          <a:noFill/>
        </p:spPr>
        <p:txBody>
          <a:bodyPr wrap="square" rtlCol="0">
            <a:spAutoFit/>
          </a:bodyPr>
          <a:lstStyle/>
          <a:p>
            <a:pPr algn="ctr"/>
            <a:r>
              <a:rPr lang="ru-RU" b="1" dirty="0"/>
              <a:t>наложение административного штрафа:</a:t>
            </a:r>
          </a:p>
          <a:p>
            <a:pPr algn="ctr"/>
            <a:r>
              <a:rPr lang="ru-RU" dirty="0"/>
              <a:t>на граждан в размере от </a:t>
            </a:r>
            <a:r>
              <a:rPr lang="ru-RU" dirty="0" smtClean="0"/>
              <a:t>200 </a:t>
            </a:r>
            <a:r>
              <a:rPr lang="ru-RU" dirty="0"/>
              <a:t>до 500 рублей </a:t>
            </a:r>
          </a:p>
          <a:p>
            <a:pPr algn="ctr"/>
            <a:r>
              <a:rPr lang="ru-RU" dirty="0"/>
              <a:t> на должностных лиц - от </a:t>
            </a:r>
            <a:r>
              <a:rPr lang="ru-RU" dirty="0" smtClean="0"/>
              <a:t>1000 </a:t>
            </a:r>
            <a:r>
              <a:rPr lang="ru-RU" dirty="0"/>
              <a:t>до </a:t>
            </a:r>
            <a:r>
              <a:rPr lang="ru-RU" dirty="0" smtClean="0"/>
              <a:t>2 </a:t>
            </a:r>
            <a:r>
              <a:rPr lang="ru-RU" dirty="0"/>
              <a:t>000 рублей</a:t>
            </a:r>
          </a:p>
          <a:p>
            <a:pPr algn="ctr"/>
            <a:r>
              <a:rPr lang="ru-RU" dirty="0"/>
              <a:t> на юридических лиц - от </a:t>
            </a:r>
            <a:r>
              <a:rPr lang="ru-RU" dirty="0" smtClean="0"/>
              <a:t>10 </a:t>
            </a:r>
            <a:r>
              <a:rPr lang="ru-RU" dirty="0"/>
              <a:t>000 до </a:t>
            </a:r>
            <a:r>
              <a:rPr lang="ru-RU" dirty="0" smtClean="0"/>
              <a:t>20 000 рублей</a:t>
            </a:r>
            <a:endParaRPr lang="ru-RU" dirty="0"/>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9000" y="638174"/>
            <a:ext cx="2938463" cy="386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48897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2653"/>
            <a:ext cx="8229600" cy="1184671"/>
          </a:xfrm>
        </p:spPr>
        <p:txBody>
          <a:bodyPr>
            <a:noAutofit/>
          </a:bodyPr>
          <a:lstStyle/>
          <a:p>
            <a:r>
              <a:rPr lang="ru-RU" sz="2000" b="1" dirty="0" smtClean="0"/>
              <a:t>Нарушения установленного порядка распространения среди детей продукции СМИ, содержащей  информацию, причиняющую вред их здоровью и (или) развитию</a:t>
            </a:r>
            <a:endParaRPr lang="ru-RU" sz="2000" b="1" dirty="0"/>
          </a:p>
        </p:txBody>
      </p:sp>
      <p:sp>
        <p:nvSpPr>
          <p:cNvPr id="2" name="Дата 3"/>
          <p:cNvSpPr>
            <a:spLocks noGrp="1"/>
          </p:cNvSpPr>
          <p:nvPr>
            <p:ph type="dt" sz="half" idx="10"/>
          </p:nvPr>
        </p:nvSpPr>
        <p:spPr>
          <a:xfrm>
            <a:off x="6746904" y="4750172"/>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30</a:t>
            </a:fld>
            <a:endParaRPr lang="ru-RU" sz="2000" dirty="0">
              <a:solidFill>
                <a:srgbClr val="17375E"/>
              </a:solidFill>
              <a:latin typeface="Arial Narrow" panose="020B0606020202030204" pitchFamily="34" charset="0"/>
            </a:endParaRPr>
          </a:p>
        </p:txBody>
      </p:sp>
      <p:pic>
        <p:nvPicPr>
          <p:cNvPr id="5122" name="Picture 2" descr="F:\Семинара для вещателей\Возрастные-ограничения.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107" y="1580520"/>
            <a:ext cx="3706917" cy="2639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169" name="Rectangle 1"/>
          <p:cNvSpPr>
            <a:spLocks noChangeArrowheads="1"/>
          </p:cNvSpPr>
          <p:nvPr/>
        </p:nvSpPr>
        <p:spPr bwMode="auto">
          <a:xfrm>
            <a:off x="4010024" y="1580520"/>
            <a:ext cx="4765593"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tx1"/>
                </a:solidFill>
                <a:effectLst/>
                <a:ea typeface="Calibri" pitchFamily="34" charset="0"/>
                <a:cs typeface="Times New Roman" pitchFamily="18" charset="0"/>
              </a:rPr>
              <a:t>Классификация</a:t>
            </a:r>
            <a:r>
              <a:rPr kumimoji="0" lang="ru-RU" sz="2000" i="0" u="none" strike="noStrike" cap="none" normalizeH="0" baseline="0" dirty="0" smtClean="0">
                <a:ln>
                  <a:noFill/>
                </a:ln>
                <a:solidFill>
                  <a:schemeClr val="tx1"/>
                </a:solidFill>
                <a:effectLst/>
                <a:ea typeface="Calibri" pitchFamily="34" charset="0"/>
                <a:cs typeface="Times New Roman" pitchFamily="18" charset="0"/>
              </a:rPr>
              <a:t> информационной продукции осуществляется ее производителями и (или) распространителями самостоятельно (в том числе с участием эксперта, экспертов и (или) экспертных организаций, </a:t>
            </a:r>
            <a:r>
              <a:rPr kumimoji="0" lang="ru-RU" sz="2000" b="1" i="0" u="sng" strike="noStrike" cap="none" normalizeH="0" baseline="0" dirty="0" smtClean="0">
                <a:ln>
                  <a:noFill/>
                </a:ln>
                <a:solidFill>
                  <a:schemeClr val="tx1"/>
                </a:solidFill>
                <a:effectLst/>
                <a:ea typeface="Calibri" pitchFamily="34" charset="0"/>
                <a:cs typeface="Times New Roman" pitchFamily="18" charset="0"/>
              </a:rPr>
              <a:t>до начала ее оборота</a:t>
            </a:r>
            <a:r>
              <a:rPr kumimoji="0" lang="ru-RU" sz="2000" i="0" u="none" strike="noStrike" cap="none" normalizeH="0" baseline="0" dirty="0" smtClean="0">
                <a:ln>
                  <a:noFill/>
                </a:ln>
                <a:solidFill>
                  <a:schemeClr val="tx1"/>
                </a:solidFill>
                <a:effectLst/>
                <a:ea typeface="Calibri" pitchFamily="34" charset="0"/>
                <a:cs typeface="Times New Roman" pitchFamily="18" charset="0"/>
              </a:rPr>
              <a:t> на территории Российской Федерации</a:t>
            </a:r>
            <a:endParaRPr kumimoji="0" lang="ru-RU" sz="200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75170645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272844"/>
            <a:ext cx="8511822" cy="857250"/>
          </a:xfrm>
        </p:spPr>
        <p:txBody>
          <a:bodyPr>
            <a:normAutofit fontScale="90000"/>
          </a:bodyPr>
          <a:lstStyle/>
          <a:p>
            <a:pPr lvl="0"/>
            <a:r>
              <a:rPr lang="ru-RU" sz="2800" b="1" dirty="0" smtClean="0">
                <a:latin typeface="+mn-lt"/>
                <a:cs typeface="Times New Roman" pitchFamily="18" charset="0"/>
              </a:rPr>
              <a:t>Требования к распространению посредством телевизионного вещания:</a:t>
            </a:r>
            <a:endParaRPr lang="ru-RU" sz="2800" dirty="0">
              <a:ln w="0"/>
              <a:effectLst>
                <a:outerShdw blurRad="38100" dist="19050" dir="2700000" algn="tl" rotWithShape="0">
                  <a:schemeClr val="dk1">
                    <a:alpha val="40000"/>
                  </a:schemeClr>
                </a:outerShdw>
              </a:effectLst>
              <a:latin typeface="+mn-lt"/>
              <a:cs typeface="Times New Roman" pitchFamily="18" charset="0"/>
            </a:endParaRPr>
          </a:p>
        </p:txBody>
      </p:sp>
      <p:sp>
        <p:nvSpPr>
          <p:cNvPr id="12" name="Прямоугольник 11"/>
          <p:cNvSpPr/>
          <p:nvPr/>
        </p:nvSpPr>
        <p:spPr>
          <a:xfrm>
            <a:off x="445476" y="1183225"/>
            <a:ext cx="3240943"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1600" dirty="0" smtClean="0">
                <a:solidFill>
                  <a:prstClr val="black"/>
                </a:solidFill>
                <a:ea typeface="Calibri" pitchFamily="34" charset="0"/>
                <a:cs typeface="Times New Roman" pitchFamily="18" charset="0"/>
              </a:rPr>
              <a:t>демонстрация ЗИП </a:t>
            </a:r>
            <a:r>
              <a:rPr lang="ru-RU" sz="1600" b="1" dirty="0" smtClean="0">
                <a:solidFill>
                  <a:prstClr val="black"/>
                </a:solidFill>
                <a:ea typeface="Calibri" pitchFamily="34" charset="0"/>
                <a:cs typeface="Times New Roman" pitchFamily="18" charset="0"/>
              </a:rPr>
              <a:t>в углу кадра</a:t>
            </a:r>
            <a:endParaRPr lang="ru-RU" sz="1600" b="1" dirty="0"/>
          </a:p>
        </p:txBody>
      </p:sp>
      <p:sp>
        <p:nvSpPr>
          <p:cNvPr id="15" name="Прямоугольник 14"/>
          <p:cNvSpPr/>
          <p:nvPr/>
        </p:nvSpPr>
        <p:spPr>
          <a:xfrm>
            <a:off x="457199" y="1636529"/>
            <a:ext cx="2473569"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1600" dirty="0" smtClean="0">
                <a:solidFill>
                  <a:prstClr val="black"/>
                </a:solidFill>
                <a:ea typeface="Calibri" pitchFamily="34" charset="0"/>
                <a:cs typeface="Times New Roman" pitchFamily="18" charset="0"/>
              </a:rPr>
              <a:t>ЗИП ≥ логотип телеканала</a:t>
            </a:r>
            <a:endParaRPr lang="ru-RU" sz="1600" dirty="0"/>
          </a:p>
        </p:txBody>
      </p:sp>
      <p:sp>
        <p:nvSpPr>
          <p:cNvPr id="16" name="Прямоугольник 15"/>
          <p:cNvSpPr/>
          <p:nvPr/>
        </p:nvSpPr>
        <p:spPr>
          <a:xfrm>
            <a:off x="445475" y="2743200"/>
            <a:ext cx="5498123"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1600" dirty="0" smtClean="0">
                <a:solidFill>
                  <a:prstClr val="black"/>
                </a:solidFill>
                <a:ea typeface="Calibri" pitchFamily="34" charset="0"/>
                <a:cs typeface="Times New Roman" pitchFamily="18" charset="0"/>
              </a:rPr>
              <a:t>ЗИП демонстрируется </a:t>
            </a:r>
            <a:r>
              <a:rPr lang="ru-RU" sz="1600" b="1" dirty="0" smtClean="0">
                <a:solidFill>
                  <a:prstClr val="black"/>
                </a:solidFill>
                <a:ea typeface="Calibri" pitchFamily="34" charset="0"/>
                <a:cs typeface="Times New Roman" pitchFamily="18" charset="0"/>
              </a:rPr>
              <a:t>в начале трансляции</a:t>
            </a:r>
            <a:r>
              <a:rPr lang="ru-RU" sz="1600" dirty="0" smtClean="0">
                <a:solidFill>
                  <a:prstClr val="black"/>
                </a:solidFill>
                <a:ea typeface="Calibri" pitchFamily="34" charset="0"/>
                <a:cs typeface="Times New Roman" pitchFamily="18" charset="0"/>
              </a:rPr>
              <a:t> каждой новой телепрограммы, телепередачи, а также при каждом возобновлении их трансляции (после прерывания рекламой и (или) иной информацией</a:t>
            </a:r>
            <a:endParaRPr lang="ru-RU" sz="1600" dirty="0"/>
          </a:p>
        </p:txBody>
      </p:sp>
      <p:sp>
        <p:nvSpPr>
          <p:cNvPr id="17" name="Прямоугольник 16"/>
          <p:cNvSpPr/>
          <p:nvPr/>
        </p:nvSpPr>
        <p:spPr>
          <a:xfrm>
            <a:off x="6122511" y="1214428"/>
            <a:ext cx="2485292"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eaLnBrk="0" fontAlgn="base" hangingPunct="0">
              <a:spcBef>
                <a:spcPct val="0"/>
              </a:spcBef>
              <a:spcAft>
                <a:spcPct val="0"/>
              </a:spcAft>
            </a:pPr>
            <a:r>
              <a:rPr lang="ru-RU" sz="1600" dirty="0" smtClean="0">
                <a:solidFill>
                  <a:prstClr val="black"/>
                </a:solidFill>
                <a:ea typeface="Calibri" pitchFamily="34" charset="0"/>
                <a:cs typeface="Times New Roman" pitchFamily="18" charset="0"/>
              </a:rPr>
              <a:t>Продолжительность демонстрации ЗИП должна составлять </a:t>
            </a:r>
            <a:r>
              <a:rPr lang="ru-RU" sz="1600" b="1" dirty="0" smtClean="0">
                <a:solidFill>
                  <a:prstClr val="black"/>
                </a:solidFill>
                <a:ea typeface="Calibri" pitchFamily="34" charset="0"/>
                <a:cs typeface="Times New Roman" pitchFamily="18" charset="0"/>
              </a:rPr>
              <a:t>не менее 8 секунд</a:t>
            </a:r>
            <a:endParaRPr lang="ru-RU" sz="1600" dirty="0" smtClean="0">
              <a:solidFill>
                <a:prstClr val="black"/>
              </a:solidFill>
              <a:cs typeface="Arial" pitchFamily="34" charset="0"/>
            </a:endParaRPr>
          </a:p>
        </p:txBody>
      </p:sp>
      <p:sp>
        <p:nvSpPr>
          <p:cNvPr id="18" name="Прямоугольник 17"/>
          <p:cNvSpPr/>
          <p:nvPr/>
        </p:nvSpPr>
        <p:spPr>
          <a:xfrm>
            <a:off x="456954" y="2048655"/>
            <a:ext cx="3048245"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1600" dirty="0" smtClean="0">
                <a:solidFill>
                  <a:prstClr val="black"/>
                </a:solidFill>
                <a:ea typeface="Calibri" pitchFamily="34" charset="0"/>
                <a:cs typeface="Times New Roman" pitchFamily="18" charset="0"/>
              </a:rPr>
              <a:t>ЗИП </a:t>
            </a:r>
            <a:r>
              <a:rPr lang="ru-RU" sz="1600" b="1" dirty="0" smtClean="0">
                <a:solidFill>
                  <a:prstClr val="black"/>
                </a:solidFill>
                <a:ea typeface="Calibri" pitchFamily="34" charset="0"/>
                <a:cs typeface="Times New Roman" pitchFamily="18" charset="0"/>
              </a:rPr>
              <a:t>не может</a:t>
            </a:r>
            <a:r>
              <a:rPr lang="ru-RU" sz="1600" dirty="0" smtClean="0">
                <a:solidFill>
                  <a:prstClr val="black"/>
                </a:solidFill>
                <a:ea typeface="Calibri" pitchFamily="34" charset="0"/>
                <a:cs typeface="Times New Roman" pitchFamily="18" charset="0"/>
              </a:rPr>
              <a:t> накладываться на логотип телеканала</a:t>
            </a:r>
            <a:endParaRPr lang="ru-RU" sz="1600" dirty="0"/>
          </a:p>
        </p:txBody>
      </p:sp>
      <p:sp>
        <p:nvSpPr>
          <p:cNvPr id="19" name="Прямоугольник 18"/>
          <p:cNvSpPr/>
          <p:nvPr/>
        </p:nvSpPr>
        <p:spPr>
          <a:xfrm>
            <a:off x="6049109" y="2438398"/>
            <a:ext cx="2649416"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eaLnBrk="0" fontAlgn="base" hangingPunct="0">
              <a:spcBef>
                <a:spcPct val="0"/>
              </a:spcBef>
              <a:spcAft>
                <a:spcPct val="0"/>
              </a:spcAft>
            </a:pPr>
            <a:r>
              <a:rPr lang="ru-RU" sz="1600" dirty="0" smtClean="0">
                <a:solidFill>
                  <a:prstClr val="black"/>
                </a:solidFill>
                <a:ea typeface="Calibri" pitchFamily="34" charset="0"/>
                <a:cs typeface="Times New Roman" pitchFamily="18" charset="0"/>
              </a:rPr>
              <a:t>ЗИП в программах телепередач должен соответствовать ЗИП, размещенному вещателем при телевещании</a:t>
            </a:r>
            <a:endParaRPr lang="ru-RU" sz="1600" dirty="0" smtClean="0">
              <a:solidFill>
                <a:prstClr val="black"/>
              </a:solidFill>
              <a:cs typeface="Arial" pitchFamily="34" charset="0"/>
            </a:endParaRPr>
          </a:p>
        </p:txBody>
      </p:sp>
      <p:sp>
        <p:nvSpPr>
          <p:cNvPr id="20" name="Прямоугольник 19"/>
          <p:cNvSpPr/>
          <p:nvPr/>
        </p:nvSpPr>
        <p:spPr>
          <a:xfrm>
            <a:off x="458066" y="3897176"/>
            <a:ext cx="8170985"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indent="450850" algn="ctr" fontAlgn="base">
              <a:spcBef>
                <a:spcPct val="0"/>
              </a:spcBef>
              <a:spcAft>
                <a:spcPct val="0"/>
              </a:spcAft>
            </a:pPr>
            <a:r>
              <a:rPr lang="ru-RU" sz="1600" b="1" dirty="0" smtClean="0">
                <a:solidFill>
                  <a:prstClr val="black"/>
                </a:solidFill>
                <a:ea typeface="Calibri" pitchFamily="34" charset="0"/>
                <a:cs typeface="Times New Roman" pitchFamily="18" charset="0"/>
              </a:rPr>
              <a:t>Трансляция в эфире без предварительной записи</a:t>
            </a:r>
            <a:r>
              <a:rPr lang="ru-RU" sz="1600" dirty="0" smtClean="0">
                <a:solidFill>
                  <a:prstClr val="black"/>
                </a:solidFill>
                <a:ea typeface="Calibri" pitchFamily="34" charset="0"/>
                <a:cs typeface="Times New Roman" pitchFamily="18" charset="0"/>
              </a:rPr>
              <a:t>, а также каждое возобновление их трансляции (после прерывания рекламой и (или) иной информацией) </a:t>
            </a:r>
            <a:r>
              <a:rPr lang="ru-RU" sz="1600" b="1" dirty="0" smtClean="0">
                <a:solidFill>
                  <a:prstClr val="black"/>
                </a:solidFill>
                <a:ea typeface="Calibri" pitchFamily="34" charset="0"/>
                <a:cs typeface="Times New Roman" pitchFamily="18" charset="0"/>
              </a:rPr>
              <a:t>допускается без демонстрации ЗИП</a:t>
            </a:r>
            <a:endParaRPr lang="ru-RU" sz="1600" b="1" dirty="0" smtClean="0">
              <a:solidFill>
                <a:prstClr val="black"/>
              </a:solidFill>
              <a:cs typeface="Arial" pitchFamily="34" charset="0"/>
            </a:endParaRPr>
          </a:p>
        </p:txBody>
      </p:sp>
      <p:sp>
        <p:nvSpPr>
          <p:cNvPr id="21" name="Дата 3"/>
          <p:cNvSpPr>
            <a:spLocks noGrp="1"/>
          </p:cNvSpPr>
          <p:nvPr>
            <p:ph type="dt" sz="half" idx="10"/>
          </p:nvPr>
        </p:nvSpPr>
        <p:spPr>
          <a:xfrm>
            <a:off x="6716455" y="4719044"/>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31</a:t>
            </a:fld>
            <a:endParaRPr lang="ru-RU" sz="2000" dirty="0">
              <a:solidFill>
                <a:srgbClr val="17375E"/>
              </a:solidFill>
              <a:latin typeface="Arial Narrow" panose="020B0606020202030204" pitchFamily="34" charset="0"/>
            </a:endParaRPr>
          </a:p>
        </p:txBody>
      </p:sp>
    </p:spTree>
    <p:extLst>
      <p:ext uri="{BB962C8B-B14F-4D97-AF65-F5344CB8AC3E}">
        <p14:creationId xmlns:p14="http://schemas.microsoft.com/office/powerpoint/2010/main" val="181201899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46904" y="4750172"/>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32</a:t>
            </a:fld>
            <a:endParaRPr lang="ru-RU" sz="2000" dirty="0">
              <a:solidFill>
                <a:srgbClr val="17375E"/>
              </a:solidFill>
              <a:latin typeface="Arial Narrow" panose="020B0606020202030204" pitchFamily="34" charset="0"/>
            </a:endParaRPr>
          </a:p>
        </p:txBody>
      </p:sp>
      <p:pic>
        <p:nvPicPr>
          <p:cNvPr id="3074" name="Picture 2" descr="F:\Семминар\Снимок2.JPG"/>
          <p:cNvPicPr>
            <a:picLocks noChangeAspect="1" noChangeArrowheads="1"/>
          </p:cNvPicPr>
          <p:nvPr/>
        </p:nvPicPr>
        <p:blipFill>
          <a:blip r:embed="rId3" cstate="print"/>
          <a:srcRect/>
          <a:stretch>
            <a:fillRect/>
          </a:stretch>
        </p:blipFill>
        <p:spPr bwMode="auto">
          <a:xfrm>
            <a:off x="-1" y="0"/>
            <a:ext cx="9144001" cy="5143500"/>
          </a:xfrm>
          <a:prstGeom prst="rect">
            <a:avLst/>
          </a:prstGeom>
          <a:noFill/>
        </p:spPr>
      </p:pic>
    </p:spTree>
    <p:extLst>
      <p:ext uri="{BB962C8B-B14F-4D97-AF65-F5344CB8AC3E}">
        <p14:creationId xmlns:p14="http://schemas.microsoft.com/office/powerpoint/2010/main" val="75170645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81000" y="177404"/>
            <a:ext cx="8229600" cy="857250"/>
          </a:xfrm>
        </p:spPr>
        <p:txBody>
          <a:bodyPr>
            <a:normAutofit fontScale="90000"/>
          </a:bodyPr>
          <a:lstStyle/>
          <a:p>
            <a:r>
              <a:rPr lang="ru-RU" sz="2800" b="1" dirty="0" smtClean="0">
                <a:cs typeface="Times New Roman" pitchFamily="18" charset="0"/>
              </a:rPr>
              <a:t>Требования к распространению посредством радиовещания:</a:t>
            </a:r>
            <a:endParaRPr lang="ru-RU" sz="2800" dirty="0"/>
          </a:p>
        </p:txBody>
      </p:sp>
      <p:graphicFrame>
        <p:nvGraphicFramePr>
          <p:cNvPr id="8" name="Таблица 7"/>
          <p:cNvGraphicFramePr>
            <a:graphicFrameLocks noGrp="1"/>
          </p:cNvGraphicFramePr>
          <p:nvPr>
            <p:extLst>
              <p:ext uri="{D42A27DB-BD31-4B8C-83A1-F6EECF244321}">
                <p14:modId xmlns:p14="http://schemas.microsoft.com/office/powerpoint/2010/main" val="1829004455"/>
              </p:ext>
            </p:extLst>
          </p:nvPr>
        </p:nvGraphicFramePr>
        <p:xfrm>
          <a:off x="466725" y="990668"/>
          <a:ext cx="8353425" cy="4038532"/>
        </p:xfrm>
        <a:graphic>
          <a:graphicData uri="http://schemas.openxmlformats.org/drawingml/2006/table">
            <a:tbl>
              <a:tblPr firstRow="1" bandRow="1">
                <a:tableStyleId>{8A107856-5554-42FB-B03E-39F5DBC370BA}</a:tableStyleId>
              </a:tblPr>
              <a:tblGrid>
                <a:gridCol w="4105275"/>
                <a:gridCol w="4248150"/>
              </a:tblGrid>
              <a:tr h="901235">
                <a:tc>
                  <a:txBody>
                    <a:bodyPr/>
                    <a:lstStyle/>
                    <a:p>
                      <a:pPr algn="ctr"/>
                      <a:r>
                        <a:rPr lang="ru-RU" sz="1600" b="0" kern="1200" baseline="0" dirty="0" smtClean="0">
                          <a:solidFill>
                            <a:schemeClr val="dk1"/>
                          </a:solidFill>
                          <a:latin typeface="+mn-lt"/>
                          <a:ea typeface="+mn-ea"/>
                          <a:cs typeface="+mn-cs"/>
                        </a:rPr>
                        <a:t>Сопровождение сообщением об ограничении распространения среди детей посредством радиовещания информационной продукции, содержащей негативную информацию</a:t>
                      </a:r>
                    </a:p>
                  </a:txBody>
                  <a:tcPr marL="121920" marR="121920" anchor="ctr"/>
                </a:tc>
                <a:tc>
                  <a:txBody>
                    <a:bodyPr/>
                    <a:lstStyle/>
                    <a:p>
                      <a:pPr marL="268288" indent="-268288" algn="ctr">
                        <a:buFont typeface="Calibri" pitchFamily="34" charset="0"/>
                        <a:buChar char="–"/>
                      </a:pPr>
                      <a:r>
                        <a:rPr lang="ru-RU" sz="1800" b="1" kern="1200" dirty="0" smtClean="0"/>
                        <a:t>Не реже 4 раз в сутки при непрерывном вещании</a:t>
                      </a:r>
                    </a:p>
                    <a:p>
                      <a:pPr marL="268288" indent="-268288" algn="ctr">
                        <a:buFont typeface="Calibri" pitchFamily="34" charset="0"/>
                        <a:buChar char="–"/>
                      </a:pPr>
                      <a:r>
                        <a:rPr lang="ru-RU" sz="1800" b="1" kern="1200" dirty="0" smtClean="0"/>
                        <a:t>При каждом выходе в эфир радиопрограммы</a:t>
                      </a:r>
                      <a:endParaRPr lang="ru-RU" sz="1800" b="1" dirty="0">
                        <a:solidFill>
                          <a:schemeClr val="tx2"/>
                        </a:solidFill>
                        <a:latin typeface="Arial Narrow" pitchFamily="34" charset="0"/>
                      </a:endParaRPr>
                    </a:p>
                  </a:txBody>
                  <a:tcPr marL="121920" marR="121920" anchor="ctr"/>
                </a:tc>
              </a:tr>
              <a:tr h="472372">
                <a:tc>
                  <a:txBody>
                    <a:bodyPr/>
                    <a:lstStyle/>
                    <a:p>
                      <a:pPr algn="ctr"/>
                      <a:r>
                        <a:rPr lang="ru-RU" sz="1600" kern="1200" dirty="0" smtClean="0"/>
                        <a:t>Сообщение об</a:t>
                      </a:r>
                      <a:r>
                        <a:rPr lang="ru-RU" sz="1600" kern="1200" baseline="0" dirty="0" smtClean="0"/>
                        <a:t> ограничении 16+ и 18+</a:t>
                      </a:r>
                      <a:endParaRPr lang="ru-RU" sz="1600" b="1" dirty="0">
                        <a:solidFill>
                          <a:schemeClr val="tx2"/>
                        </a:solidFill>
                        <a:latin typeface="Arial Narrow" pitchFamily="34" charset="0"/>
                      </a:endParaRPr>
                    </a:p>
                  </a:txBody>
                  <a:tcPr marL="121920" marR="121920" anchor="ctr"/>
                </a:tc>
                <a:tc>
                  <a:txBody>
                    <a:bodyPr/>
                    <a:lstStyle/>
                    <a:p>
                      <a:pPr marL="268288" indent="-268288" algn="ctr">
                        <a:buFont typeface="Calibri" pitchFamily="34" charset="0"/>
                        <a:buNone/>
                      </a:pPr>
                      <a:r>
                        <a:rPr lang="ru-RU" sz="1800" b="1" kern="1200" dirty="0" smtClean="0"/>
                        <a:t>В</a:t>
                      </a:r>
                      <a:r>
                        <a:rPr lang="ru-RU" sz="1800" b="1" kern="1200" baseline="0" dirty="0" smtClean="0"/>
                        <a:t> начале трансляции радиопередачи</a:t>
                      </a:r>
                      <a:endParaRPr lang="ru-RU" sz="1800" b="1" dirty="0">
                        <a:solidFill>
                          <a:schemeClr val="tx2"/>
                        </a:solidFill>
                        <a:latin typeface="Arial Narrow" pitchFamily="34" charset="0"/>
                      </a:endParaRPr>
                    </a:p>
                  </a:txBody>
                  <a:tcPr marL="121920" marR="121920" anchor="ctr"/>
                </a:tc>
              </a:tr>
              <a:tr h="1051441">
                <a:tc>
                  <a:txBody>
                    <a:bodyPr/>
                    <a:lstStyle/>
                    <a:p>
                      <a:pPr algn="ctr"/>
                      <a:r>
                        <a:rPr lang="ru-RU" sz="1600" dirty="0" smtClean="0"/>
                        <a:t>Наложение </a:t>
                      </a:r>
                      <a:r>
                        <a:rPr lang="ru-RU" sz="1600" kern="1200" dirty="0" smtClean="0"/>
                        <a:t>сообщения об ограничении</a:t>
                      </a:r>
                    </a:p>
                    <a:p>
                      <a:pPr algn="ctr"/>
                      <a:r>
                        <a:rPr lang="ru-RU" sz="1600" kern="1200" dirty="0" smtClean="0"/>
                        <a:t>на иные звуковые сообщения, препятствующие восприятию предупреждения</a:t>
                      </a:r>
                      <a:endParaRPr lang="ru-RU" sz="1600" b="1" dirty="0">
                        <a:solidFill>
                          <a:schemeClr val="tx2"/>
                        </a:solidFill>
                        <a:latin typeface="Arial Narrow" pitchFamily="34" charset="0"/>
                      </a:endParaRPr>
                    </a:p>
                  </a:txBody>
                  <a:tcPr marL="121920" marR="121920" anchor="ctr"/>
                </a:tc>
                <a:tc>
                  <a:txBody>
                    <a:bodyPr/>
                    <a:lstStyle/>
                    <a:p>
                      <a:pPr algn="ctr"/>
                      <a:r>
                        <a:rPr lang="ru-RU" sz="1800" b="1" dirty="0" smtClean="0"/>
                        <a:t>Запрещено</a:t>
                      </a:r>
                      <a:endParaRPr lang="ru-RU" sz="1800" b="1" dirty="0">
                        <a:solidFill>
                          <a:schemeClr val="tx2"/>
                        </a:solidFill>
                        <a:latin typeface="Arial Narrow" pitchFamily="34" charset="0"/>
                      </a:endParaRPr>
                    </a:p>
                  </a:txBody>
                  <a:tcPr marL="121920" marR="121920" anchor="ctr"/>
                </a:tc>
              </a:tr>
              <a:tr h="1171606">
                <a:tc>
                  <a:txBody>
                    <a:bodyPr/>
                    <a:lstStyle/>
                    <a:p>
                      <a:pPr algn="ctr"/>
                      <a:r>
                        <a:rPr lang="ru-RU" sz="1600" kern="1200" dirty="0" smtClean="0"/>
                        <a:t>Основание для сопровождения радиопередачи ЗИП</a:t>
                      </a:r>
                      <a:endParaRPr lang="ru-RU" sz="1600" b="1" dirty="0">
                        <a:solidFill>
                          <a:schemeClr val="tx2"/>
                        </a:solidFill>
                        <a:latin typeface="Arial Narrow" pitchFamily="34" charset="0"/>
                      </a:endParaRPr>
                    </a:p>
                  </a:txBody>
                  <a:tcPr marL="121920" marR="121920" anchor="ctr"/>
                </a:tc>
                <a:tc>
                  <a:txBody>
                    <a:bodyPr/>
                    <a:lstStyle/>
                    <a:p>
                      <a:pPr marL="268288" indent="-268288" algn="ctr">
                        <a:buFont typeface="Calibri" pitchFamily="34" charset="0"/>
                        <a:buChar char="–"/>
                      </a:pPr>
                      <a:r>
                        <a:rPr lang="ru-RU" sz="1800" b="1" kern="1200" dirty="0" smtClean="0"/>
                        <a:t>Классификация информационной продукции</a:t>
                      </a:r>
                      <a:r>
                        <a:rPr lang="ru-RU" sz="1800" b="1" kern="1200" baseline="0" dirty="0" smtClean="0"/>
                        <a:t> </a:t>
                      </a:r>
                      <a:r>
                        <a:rPr lang="ru-RU" sz="1800" b="1" kern="1200" dirty="0" smtClean="0"/>
                        <a:t>вещателем</a:t>
                      </a:r>
                    </a:p>
                    <a:p>
                      <a:pPr marL="268288" indent="-268288" algn="ctr">
                        <a:buFont typeface="Calibri" pitchFamily="34" charset="0"/>
                        <a:buChar char="–"/>
                      </a:pPr>
                      <a:r>
                        <a:rPr lang="ru-RU" sz="1800" b="1" kern="1200" dirty="0" smtClean="0"/>
                        <a:t>Указание производителем в сопроводительных документах</a:t>
                      </a:r>
                      <a:endParaRPr lang="ru-RU" sz="1800" b="1" dirty="0">
                        <a:solidFill>
                          <a:schemeClr val="tx2"/>
                        </a:solidFill>
                        <a:latin typeface="Arial Narrow" pitchFamily="34" charset="0"/>
                      </a:endParaRPr>
                    </a:p>
                  </a:txBody>
                  <a:tcPr marL="121920" marR="121920" anchor="ctr"/>
                </a:tc>
              </a:tr>
            </a:tbl>
          </a:graphicData>
        </a:graphic>
      </p:graphicFrame>
      <p:sp>
        <p:nvSpPr>
          <p:cNvPr id="10" name="Дата 3"/>
          <p:cNvSpPr>
            <a:spLocks noGrp="1"/>
          </p:cNvSpPr>
          <p:nvPr>
            <p:ph type="dt" sz="half" idx="10"/>
          </p:nvPr>
        </p:nvSpPr>
        <p:spPr>
          <a:xfrm>
            <a:off x="6716455" y="4663058"/>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33</a:t>
            </a:fld>
            <a:endParaRPr lang="ru-RU" sz="2000" dirty="0">
              <a:solidFill>
                <a:srgbClr val="17375E"/>
              </a:solidFill>
              <a:latin typeface="Arial Narrow" panose="020B0606020202030204" pitchFamily="34" charset="0"/>
            </a:endParaRPr>
          </a:p>
        </p:txBody>
      </p:sp>
    </p:spTree>
    <p:extLst>
      <p:ext uri="{BB962C8B-B14F-4D97-AF65-F5344CB8AC3E}">
        <p14:creationId xmlns:p14="http://schemas.microsoft.com/office/powerpoint/2010/main" val="181201899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Дата 3"/>
          <p:cNvSpPr>
            <a:spLocks noGrp="1"/>
          </p:cNvSpPr>
          <p:nvPr>
            <p:ph type="dt" sz="half" idx="10"/>
          </p:nvPr>
        </p:nvSpPr>
        <p:spPr>
          <a:xfrm>
            <a:off x="6716455" y="4663058"/>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34</a:t>
            </a:fld>
            <a:endParaRPr lang="ru-RU" sz="2000" dirty="0">
              <a:solidFill>
                <a:srgbClr val="17375E"/>
              </a:solidFill>
              <a:latin typeface="Arial Narrow" panose="020B0606020202030204" pitchFamily="34"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9000" y="638174"/>
            <a:ext cx="2938463" cy="386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9575" y="613291"/>
            <a:ext cx="5353050" cy="1200329"/>
          </a:xfrm>
          <a:prstGeom prst="rect">
            <a:avLst/>
          </a:prstGeom>
          <a:noFill/>
        </p:spPr>
        <p:txBody>
          <a:bodyPr wrap="square" rtlCol="0">
            <a:spAutoFit/>
          </a:bodyPr>
          <a:lstStyle/>
          <a:p>
            <a:pPr algn="ctr"/>
            <a:r>
              <a:rPr lang="ru-RU" dirty="0"/>
              <a:t> </a:t>
            </a:r>
            <a:r>
              <a:rPr lang="ru-RU" b="1" dirty="0"/>
              <a:t>Нарушение установленного порядка распространения среди детей продукции средства массовой информации, содержащей информацию, причиняющую вред их здоровью и (или) развитию</a:t>
            </a:r>
          </a:p>
        </p:txBody>
      </p:sp>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2893" y="1813620"/>
            <a:ext cx="506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893560" y="2354818"/>
            <a:ext cx="2385077" cy="369332"/>
          </a:xfrm>
          <a:prstGeom prst="rect">
            <a:avLst/>
          </a:prstGeom>
        </p:spPr>
        <p:txBody>
          <a:bodyPr wrap="none">
            <a:spAutoFit/>
          </a:bodyPr>
          <a:lstStyle/>
          <a:p>
            <a:r>
              <a:rPr lang="ru-RU" b="1" dirty="0" smtClean="0"/>
              <a:t>ч. 2 ст</a:t>
            </a:r>
            <a:r>
              <a:rPr lang="ru-RU" b="1" dirty="0"/>
              <a:t>. </a:t>
            </a:r>
            <a:r>
              <a:rPr lang="ru-RU" b="1" dirty="0" smtClean="0"/>
              <a:t>13.21 </a:t>
            </a:r>
            <a:r>
              <a:rPr lang="ru-RU" b="1" dirty="0"/>
              <a:t>КоАП РФ </a:t>
            </a:r>
          </a:p>
        </p:txBody>
      </p:sp>
      <p:pic>
        <p:nvPicPr>
          <p:cNvPr id="1024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2893" y="2814638"/>
            <a:ext cx="5064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09575" y="3419475"/>
            <a:ext cx="5124450" cy="1200329"/>
          </a:xfrm>
          <a:prstGeom prst="rect">
            <a:avLst/>
          </a:prstGeom>
          <a:noFill/>
        </p:spPr>
        <p:txBody>
          <a:bodyPr wrap="square" rtlCol="0">
            <a:spAutoFit/>
          </a:bodyPr>
          <a:lstStyle/>
          <a:p>
            <a:pPr algn="ctr"/>
            <a:r>
              <a:rPr lang="ru-RU" dirty="0"/>
              <a:t> </a:t>
            </a:r>
            <a:r>
              <a:rPr lang="ru-RU" b="1" dirty="0"/>
              <a:t>наложение административного </a:t>
            </a:r>
            <a:r>
              <a:rPr lang="ru-RU" b="1" dirty="0" smtClean="0"/>
              <a:t>штрафа:</a:t>
            </a:r>
            <a:r>
              <a:rPr lang="ru-RU" dirty="0" smtClean="0"/>
              <a:t> </a:t>
            </a:r>
          </a:p>
          <a:p>
            <a:pPr algn="ctr"/>
            <a:r>
              <a:rPr lang="ru-RU" dirty="0" smtClean="0"/>
              <a:t>на </a:t>
            </a:r>
            <a:r>
              <a:rPr lang="ru-RU" dirty="0"/>
              <a:t>граждан в размере от </a:t>
            </a:r>
            <a:r>
              <a:rPr lang="ru-RU" dirty="0" smtClean="0"/>
              <a:t>2 000 </a:t>
            </a:r>
            <a:r>
              <a:rPr lang="ru-RU" dirty="0"/>
              <a:t>до </a:t>
            </a:r>
            <a:r>
              <a:rPr lang="ru-RU" dirty="0" smtClean="0"/>
              <a:t>3 000 рублей </a:t>
            </a:r>
          </a:p>
          <a:p>
            <a:pPr algn="ctr"/>
            <a:r>
              <a:rPr lang="ru-RU" dirty="0" smtClean="0"/>
              <a:t>на </a:t>
            </a:r>
            <a:r>
              <a:rPr lang="ru-RU" dirty="0"/>
              <a:t>должностных лиц - от </a:t>
            </a:r>
            <a:r>
              <a:rPr lang="ru-RU" dirty="0" smtClean="0"/>
              <a:t>5 000 </a:t>
            </a:r>
            <a:r>
              <a:rPr lang="ru-RU" dirty="0"/>
              <a:t>до </a:t>
            </a:r>
            <a:r>
              <a:rPr lang="ru-RU" dirty="0" smtClean="0"/>
              <a:t>20 000 рублей </a:t>
            </a:r>
            <a:r>
              <a:rPr lang="ru-RU" dirty="0"/>
              <a:t>на юридических лиц - от </a:t>
            </a:r>
            <a:r>
              <a:rPr lang="ru-RU" dirty="0" smtClean="0"/>
              <a:t>20 000 </a:t>
            </a:r>
            <a:r>
              <a:rPr lang="ru-RU" dirty="0"/>
              <a:t>до </a:t>
            </a:r>
            <a:r>
              <a:rPr lang="ru-RU" dirty="0" smtClean="0"/>
              <a:t>200 000 рублей</a:t>
            </a:r>
            <a:endParaRPr lang="ru-RU" dirty="0"/>
          </a:p>
        </p:txBody>
      </p:sp>
    </p:spTree>
    <p:extLst>
      <p:ext uri="{BB962C8B-B14F-4D97-AF65-F5344CB8AC3E}">
        <p14:creationId xmlns:p14="http://schemas.microsoft.com/office/powerpoint/2010/main" val="181201899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56621" y="3065147"/>
            <a:ext cx="7230758" cy="461665"/>
          </a:xfrm>
          <a:prstGeom prst="rect">
            <a:avLst/>
          </a:prstGeom>
          <a:noFill/>
        </p:spPr>
        <p:txBody>
          <a:bodyPr wrap="square" rtlCol="0">
            <a:spAutoFit/>
          </a:bodyPr>
          <a:lstStyle/>
          <a:p>
            <a:pPr algn="ctr"/>
            <a:r>
              <a:rPr lang="ru-RU" sz="2400" b="1" dirty="0" smtClean="0">
                <a:solidFill>
                  <a:srgbClr val="17375E"/>
                </a:solidFill>
                <a:latin typeface="Arial Narrow" panose="020B0606020202030204" pitchFamily="34" charset="0"/>
              </a:rPr>
              <a:t>СПАСИБО ЗА ВНИМАНИЕ!</a:t>
            </a:r>
            <a:endParaRPr lang="ru-RU" sz="2400" b="1" dirty="0">
              <a:solidFill>
                <a:srgbClr val="17375E"/>
              </a:solidFill>
              <a:latin typeface="Arial Narrow" panose="020B0606020202030204" pitchFamily="34" charset="0"/>
            </a:endParaRPr>
          </a:p>
        </p:txBody>
      </p:sp>
      <p:sp>
        <p:nvSpPr>
          <p:cNvPr id="3" name="TextBox 2"/>
          <p:cNvSpPr txBox="1"/>
          <p:nvPr/>
        </p:nvSpPr>
        <p:spPr>
          <a:xfrm>
            <a:off x="1044627" y="3803536"/>
            <a:ext cx="7230758" cy="307777"/>
          </a:xfrm>
          <a:prstGeom prst="rect">
            <a:avLst/>
          </a:prstGeom>
          <a:noFill/>
        </p:spPr>
        <p:txBody>
          <a:bodyPr wrap="square" rtlCol="0">
            <a:spAutoFit/>
          </a:bodyPr>
          <a:lstStyle/>
          <a:p>
            <a:pPr algn="ctr"/>
            <a:r>
              <a:rPr lang="ru-RU" sz="1400" b="1" dirty="0" smtClean="0">
                <a:solidFill>
                  <a:srgbClr val="17375E"/>
                </a:solidFill>
                <a:latin typeface="Arial Narrow" panose="020B0606020202030204" pitchFamily="34" charset="0"/>
              </a:rPr>
              <a:t>УПРАВЛЕНИЕ РОСКОМНАДЗОРА ПО ДАЛЬНЕВОСТОЧНОМУ ФЕДЕРАЛЬНОМУ ОКРУГУ</a:t>
            </a:r>
            <a:endParaRPr lang="ru-RU" sz="1400" b="1" dirty="0">
              <a:solidFill>
                <a:srgbClr val="17375E"/>
              </a:solidFill>
              <a:latin typeface="Arial Narrow" panose="020B0606020202030204" pitchFamily="34" charset="0"/>
            </a:endParaRPr>
          </a:p>
        </p:txBody>
      </p:sp>
    </p:spTree>
    <p:extLst>
      <p:ext uri="{BB962C8B-B14F-4D97-AF65-F5344CB8AC3E}">
        <p14:creationId xmlns:p14="http://schemas.microsoft.com/office/powerpoint/2010/main" val="297022590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3</a:t>
            </a:fld>
            <a:endParaRPr lang="ru-RU" sz="2000" dirty="0">
              <a:solidFill>
                <a:srgbClr val="17375E"/>
              </a:solidFill>
              <a:latin typeface="Arial Narrow" panose="020B0606020202030204" pitchFamily="34" charset="0"/>
            </a:endParaRPr>
          </a:p>
        </p:txBody>
      </p:sp>
      <p:sp>
        <p:nvSpPr>
          <p:cNvPr id="5" name="Заголовок 4"/>
          <p:cNvSpPr>
            <a:spLocks noGrp="1"/>
          </p:cNvSpPr>
          <p:nvPr>
            <p:ph type="title"/>
          </p:nvPr>
        </p:nvSpPr>
        <p:spPr>
          <a:xfrm>
            <a:off x="375312" y="328811"/>
            <a:ext cx="8181834" cy="394522"/>
          </a:xfrm>
        </p:spPr>
        <p:txBody>
          <a:bodyPr>
            <a:noAutofit/>
          </a:bodyPr>
          <a:lstStyle/>
          <a:p>
            <a:r>
              <a:rPr lang="ru-RU" sz="3200" dirty="0" smtClean="0"/>
              <a:t>Основные лицензионные требования:</a:t>
            </a:r>
            <a:endParaRPr lang="ru-RU" sz="3200" dirty="0"/>
          </a:p>
        </p:txBody>
      </p:sp>
      <p:sp>
        <p:nvSpPr>
          <p:cNvPr id="3" name="Прямоугольник 2"/>
          <p:cNvSpPr/>
          <p:nvPr/>
        </p:nvSpPr>
        <p:spPr>
          <a:xfrm>
            <a:off x="217612" y="899189"/>
            <a:ext cx="8707272" cy="3416320"/>
          </a:xfrm>
          <a:prstGeom prst="rect">
            <a:avLst/>
          </a:prstGeom>
        </p:spPr>
        <p:txBody>
          <a:bodyPr wrap="square">
            <a:spAutoFit/>
          </a:bodyPr>
          <a:lstStyle/>
          <a:p>
            <a:pPr marL="285750" lvl="0" indent="-285750">
              <a:buFont typeface="Wingdings" pitchFamily="2" charset="2"/>
              <a:buChar char="Ø"/>
            </a:pPr>
            <a:r>
              <a:rPr lang="ru-RU" b="1" dirty="0" smtClean="0"/>
              <a:t>вещание указанного в лицензии ТК или РК</a:t>
            </a:r>
          </a:p>
          <a:p>
            <a:pPr marL="285750" lvl="0" indent="-285750">
              <a:buFont typeface="Wingdings" pitchFamily="2" charset="2"/>
              <a:buChar char="Ø"/>
            </a:pPr>
            <a:r>
              <a:rPr lang="ru-RU" b="1" dirty="0" smtClean="0"/>
              <a:t>вещание в пределах территории распространения</a:t>
            </a:r>
          </a:p>
          <a:p>
            <a:pPr marL="285750" lvl="0" indent="-285750">
              <a:buFont typeface="Wingdings" pitchFamily="2" charset="2"/>
              <a:buChar char="Ø"/>
            </a:pPr>
            <a:r>
              <a:rPr lang="ru-RU" b="1" dirty="0" smtClean="0"/>
              <a:t>соблюдение объемов вещания</a:t>
            </a:r>
          </a:p>
          <a:p>
            <a:pPr marL="285750" lvl="0" indent="-285750">
              <a:buFont typeface="Wingdings" pitchFamily="2" charset="2"/>
              <a:buChar char="Ø"/>
            </a:pPr>
            <a:r>
              <a:rPr lang="ru-RU" b="1" dirty="0" smtClean="0"/>
              <a:t>соблюдение даты начала вещания</a:t>
            </a:r>
          </a:p>
          <a:p>
            <a:pPr marL="285750" lvl="0" indent="-285750">
              <a:buFont typeface="Wingdings" pitchFamily="2" charset="2"/>
              <a:buChar char="Ø"/>
            </a:pPr>
            <a:r>
              <a:rPr lang="ru-RU" b="1" dirty="0" smtClean="0"/>
              <a:t>вещание на выделенных конкретных радиочастотах или на указанной в лицензии конкретной позиции в мультиплексе </a:t>
            </a:r>
          </a:p>
          <a:p>
            <a:pPr marL="285750" lvl="0" indent="-285750">
              <a:buFont typeface="Wingdings" pitchFamily="2" charset="2"/>
              <a:buChar char="Ø"/>
            </a:pPr>
            <a:r>
              <a:rPr lang="ru-RU" b="1" dirty="0" smtClean="0"/>
              <a:t>соблюдение программной направленности /концепции вещания</a:t>
            </a:r>
          </a:p>
          <a:p>
            <a:pPr marL="285750" lvl="0" indent="-285750">
              <a:buFont typeface="Wingdings" pitchFamily="2" charset="2"/>
              <a:buChar char="Ø"/>
            </a:pPr>
            <a:r>
              <a:rPr lang="ru-RU" b="1" dirty="0" smtClean="0"/>
              <a:t>выполнение лицензиатом условий осуществления эфирного вещания с использованием радиочастот, определенных по результатам торгов (конкурса, аукциона)</a:t>
            </a:r>
          </a:p>
          <a:p>
            <a:pPr marL="285750" lvl="0" indent="-285750">
              <a:buFont typeface="Wingdings" pitchFamily="2" charset="2"/>
              <a:buChar char="Ø"/>
            </a:pPr>
            <a:r>
              <a:rPr lang="ru-RU" b="1" dirty="0" smtClean="0"/>
              <a:t>соблюдение требований об объявлении выходных данных</a:t>
            </a:r>
          </a:p>
          <a:p>
            <a:pPr marL="285750" lvl="0" indent="-285750">
              <a:buFont typeface="Wingdings" pitchFamily="2" charset="2"/>
              <a:buChar char="Ø"/>
            </a:pPr>
            <a:r>
              <a:rPr lang="ru-RU" b="1" dirty="0" smtClean="0"/>
              <a:t>соблюдение требований статьи 19.1 Закона «О СМИ»</a:t>
            </a:r>
          </a:p>
        </p:txBody>
      </p:sp>
      <p:sp>
        <p:nvSpPr>
          <p:cNvPr id="4" name="Прямоугольник 3"/>
          <p:cNvSpPr/>
          <p:nvPr/>
        </p:nvSpPr>
        <p:spPr>
          <a:xfrm>
            <a:off x="275514" y="4443373"/>
            <a:ext cx="8534400" cy="523220"/>
          </a:xfrm>
          <a:prstGeom prst="rect">
            <a:avLst/>
          </a:prstGeom>
        </p:spPr>
        <p:txBody>
          <a:bodyPr wrap="square">
            <a:spAutoFit/>
          </a:bodyPr>
          <a:lstStyle/>
          <a:p>
            <a:pPr algn="ctr"/>
            <a:r>
              <a:rPr lang="ru-RU" sz="1400" b="1" dirty="0"/>
              <a:t>Полный перечень лицензионных требования определен постановлением Правительства </a:t>
            </a:r>
            <a:endParaRPr lang="ru-RU" sz="1400" b="1" dirty="0" smtClean="0"/>
          </a:p>
          <a:p>
            <a:pPr algn="ctr"/>
            <a:r>
              <a:rPr lang="ru-RU" sz="1400" b="1" dirty="0" smtClean="0"/>
              <a:t>«</a:t>
            </a:r>
            <a:r>
              <a:rPr lang="ru-RU" sz="1400" b="1" dirty="0"/>
              <a:t>О лицензировании телевизионного вещания и радиовещания» от 08.12.2011 №</a:t>
            </a:r>
            <a:r>
              <a:rPr lang="ru-RU" sz="1400" b="1" dirty="0" smtClean="0"/>
              <a:t>1025</a:t>
            </a:r>
            <a:endParaRPr lang="ru-RU" sz="1400" b="1" dirty="0"/>
          </a:p>
        </p:txBody>
      </p:sp>
    </p:spTree>
    <p:extLst>
      <p:ext uri="{BB962C8B-B14F-4D97-AF65-F5344CB8AC3E}">
        <p14:creationId xmlns:p14="http://schemas.microsoft.com/office/powerpoint/2010/main" val="161139232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4</a:t>
            </a:fld>
            <a:endParaRPr lang="ru-RU" sz="2000" dirty="0">
              <a:solidFill>
                <a:srgbClr val="17375E"/>
              </a:solidFill>
              <a:latin typeface="Arial Narrow" panose="020B0606020202030204" pitchFamily="34" charset="0"/>
            </a:endParaRPr>
          </a:p>
        </p:txBody>
      </p:sp>
      <p:pic>
        <p:nvPicPr>
          <p:cNvPr id="1028" name="Picture 4"/>
          <p:cNvPicPr>
            <a:picLocks noChangeAspect="1" noChangeArrowheads="1"/>
          </p:cNvPicPr>
          <p:nvPr/>
        </p:nvPicPr>
        <p:blipFill>
          <a:blip r:embed="rId3" cstate="print"/>
          <a:srcRect/>
          <a:stretch>
            <a:fillRect/>
          </a:stretch>
        </p:blipFill>
        <p:spPr bwMode="auto">
          <a:xfrm>
            <a:off x="-1" y="-1"/>
            <a:ext cx="4362451" cy="4638676"/>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4324350" y="0"/>
            <a:ext cx="4819650" cy="4610100"/>
          </a:xfrm>
          <a:prstGeom prst="rect">
            <a:avLst/>
          </a:prstGeom>
          <a:noFill/>
          <a:ln w="9525">
            <a:noFill/>
            <a:miter lim="800000"/>
            <a:headEnd/>
            <a:tailEnd/>
          </a:ln>
        </p:spPr>
      </p:pic>
    </p:spTree>
    <p:extLst>
      <p:ext uri="{BB962C8B-B14F-4D97-AF65-F5344CB8AC3E}">
        <p14:creationId xmlns:p14="http://schemas.microsoft.com/office/powerpoint/2010/main" val="129746442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5</a:t>
            </a:fld>
            <a:endParaRPr lang="ru-RU" sz="2000" dirty="0">
              <a:solidFill>
                <a:srgbClr val="17375E"/>
              </a:solidFill>
              <a:latin typeface="Arial Narrow" panose="020B0606020202030204" pitchFamily="34" charset="0"/>
            </a:endParaRPr>
          </a:p>
        </p:txBody>
      </p:sp>
      <p:sp>
        <p:nvSpPr>
          <p:cNvPr id="6" name="Прямоугольник 5"/>
          <p:cNvSpPr/>
          <p:nvPr/>
        </p:nvSpPr>
        <p:spPr>
          <a:xfrm>
            <a:off x="4543424" y="543323"/>
            <a:ext cx="4324351" cy="1846659"/>
          </a:xfrm>
          <a:prstGeom prst="rect">
            <a:avLst/>
          </a:prstGeom>
        </p:spPr>
        <p:txBody>
          <a:bodyPr wrap="square">
            <a:spAutoFit/>
          </a:bodyPr>
          <a:lstStyle/>
          <a:p>
            <a:pPr algn="ctr"/>
            <a:r>
              <a:rPr lang="ru-RU" sz="2000" dirty="0" smtClean="0"/>
              <a:t>Проверяется соответствие фактического объема вещания в неделю объему вещания в неделю, заявленному в лицензии</a:t>
            </a:r>
          </a:p>
          <a:p>
            <a:pPr algn="ctr"/>
            <a:endParaRPr lang="ru-RU" sz="1600" b="1" dirty="0"/>
          </a:p>
          <a:p>
            <a:pPr algn="ctr"/>
            <a:endParaRPr lang="ru-RU"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5775"/>
            <a:ext cx="478561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5245" y="2337090"/>
            <a:ext cx="2487613" cy="12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4"/>
          <p:cNvSpPr>
            <a:spLocks noGrp="1"/>
          </p:cNvSpPr>
          <p:nvPr>
            <p:ph type="title"/>
          </p:nvPr>
        </p:nvSpPr>
        <p:spPr>
          <a:xfrm>
            <a:off x="0" y="0"/>
            <a:ext cx="7343634" cy="394522"/>
          </a:xfrm>
        </p:spPr>
        <p:txBody>
          <a:bodyPr>
            <a:noAutofit/>
          </a:bodyPr>
          <a:lstStyle/>
          <a:p>
            <a:r>
              <a:rPr lang="ru-RU" sz="1800" dirty="0" smtClean="0"/>
              <a:t>Соблюдение лицензионного требования об объеме вещания</a:t>
            </a:r>
          </a:p>
        </p:txBody>
      </p:sp>
      <p:sp>
        <p:nvSpPr>
          <p:cNvPr id="8" name="Прямоугольник 7"/>
          <p:cNvSpPr/>
          <p:nvPr/>
        </p:nvSpPr>
        <p:spPr>
          <a:xfrm>
            <a:off x="4572000" y="2227213"/>
            <a:ext cx="4572000" cy="2308324"/>
          </a:xfrm>
          <a:prstGeom prst="rect">
            <a:avLst/>
          </a:prstGeom>
        </p:spPr>
        <p:txBody>
          <a:bodyPr>
            <a:spAutoFit/>
          </a:bodyPr>
          <a:lstStyle/>
          <a:p>
            <a:pPr algn="ctr"/>
            <a:r>
              <a:rPr lang="ru-RU" dirty="0" smtClean="0"/>
              <a:t>Подсчет действительного объема вещания в неделю проводится путем изучения записи эфирного вещания лицензиата, а также документов, содержащих сведения о времени и дате выхода передач в эфир, в том числе программы </a:t>
            </a:r>
            <a:r>
              <a:rPr lang="ru-RU" dirty="0" err="1" smtClean="0"/>
              <a:t>телерадиопередач</a:t>
            </a:r>
            <a:r>
              <a:rPr lang="ru-RU" dirty="0" smtClean="0"/>
              <a:t>, размещенной в средствах массовой информации.</a:t>
            </a: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650" y="3165765"/>
            <a:ext cx="2487613" cy="12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62410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6</a:t>
            </a:fld>
            <a:endParaRPr lang="ru-RU" sz="2000" dirty="0">
              <a:solidFill>
                <a:srgbClr val="17375E"/>
              </a:solidFill>
              <a:latin typeface="Arial Narrow" panose="020B0606020202030204" pitchFamily="34" charset="0"/>
            </a:endParaRPr>
          </a:p>
        </p:txBody>
      </p:sp>
      <p:sp>
        <p:nvSpPr>
          <p:cNvPr id="11" name="TextBox 10"/>
          <p:cNvSpPr txBox="1"/>
          <p:nvPr/>
        </p:nvSpPr>
        <p:spPr>
          <a:xfrm>
            <a:off x="435024" y="327253"/>
            <a:ext cx="8023176" cy="3754874"/>
          </a:xfrm>
          <a:prstGeom prst="rect">
            <a:avLst/>
          </a:prstGeom>
          <a:noFill/>
        </p:spPr>
        <p:txBody>
          <a:bodyPr wrap="square" rtlCol="0">
            <a:spAutoFit/>
          </a:bodyPr>
          <a:lstStyle/>
          <a:p>
            <a:endParaRPr lang="ru-RU" dirty="0" smtClean="0"/>
          </a:p>
          <a:p>
            <a:endParaRPr lang="ru-RU" dirty="0" smtClean="0"/>
          </a:p>
          <a:p>
            <a:pPr algn="ctr"/>
            <a:r>
              <a:rPr lang="ru-RU" dirty="0" smtClean="0"/>
              <a:t>Если в эфире сетевого партнера размещается региональная реклама, которая не сопровождается наименованием, логотипом и (или) выходными данными регионального СМИ, такая реклама в общий объем регионального СМИ не включается и относится к объему вещания СМИ сетевого партнера.</a:t>
            </a:r>
          </a:p>
          <a:p>
            <a:endParaRPr lang="ru-RU" dirty="0" smtClean="0"/>
          </a:p>
          <a:p>
            <a:pPr algn="ctr"/>
            <a:r>
              <a:rPr lang="ru-RU" dirty="0" smtClean="0"/>
              <a:t>Вместе с тем, при анализе соблюдения процентного соотношения направлений вещания, указанных в лицензии, из общего объема вещания СМИ исключается эфирное время, затраченное на рекламу, и данный объем принимается за 100%.</a:t>
            </a:r>
          </a:p>
          <a:p>
            <a:pPr algn="ctr"/>
            <a:endParaRPr lang="ru-RU" sz="2000" b="1" dirty="0" smtClean="0"/>
          </a:p>
          <a:p>
            <a:pPr algn="ctr"/>
            <a:endParaRPr lang="ru-RU" sz="2000" b="1" dirty="0"/>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9307" y="3645434"/>
            <a:ext cx="1514693" cy="843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62410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7</a:t>
            </a:fld>
            <a:endParaRPr lang="ru-RU" sz="2000" dirty="0">
              <a:solidFill>
                <a:srgbClr val="17375E"/>
              </a:solidFill>
              <a:latin typeface="Arial Narrow" panose="020B0606020202030204" pitchFamily="34" charset="0"/>
            </a:endParaRPr>
          </a:p>
        </p:txBody>
      </p:sp>
      <p:sp>
        <p:nvSpPr>
          <p:cNvPr id="5" name="Заголовок 4"/>
          <p:cNvSpPr>
            <a:spLocks noGrp="1"/>
          </p:cNvSpPr>
          <p:nvPr>
            <p:ph type="title"/>
          </p:nvPr>
        </p:nvSpPr>
        <p:spPr>
          <a:xfrm>
            <a:off x="685800" y="123825"/>
            <a:ext cx="7343634" cy="394522"/>
          </a:xfrm>
        </p:spPr>
        <p:txBody>
          <a:bodyPr>
            <a:noAutofit/>
          </a:bodyPr>
          <a:lstStyle/>
          <a:p>
            <a:r>
              <a:rPr lang="ru-RU" sz="1800" dirty="0" smtClean="0"/>
              <a:t>Соблюдение лицензионного требования об объеме вещания</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85775"/>
            <a:ext cx="4981575" cy="455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1" y="2346615"/>
            <a:ext cx="3529958" cy="12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275" y="3241965"/>
            <a:ext cx="4314825" cy="14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5879833" y="398452"/>
            <a:ext cx="2914214" cy="1569660"/>
          </a:xfrm>
          <a:prstGeom prst="rect">
            <a:avLst/>
          </a:prstGeom>
        </p:spPr>
        <p:txBody>
          <a:bodyPr wrap="square">
            <a:spAutoFit/>
          </a:bodyPr>
          <a:lstStyle/>
          <a:p>
            <a:pPr algn="ctr"/>
            <a:r>
              <a:rPr lang="ru-RU" sz="1600" b="1" dirty="0"/>
              <a:t>Лицензиат вправе приостанавливать вещание на время проведения профилактических работ или ремонт передающего оборудования</a:t>
            </a:r>
          </a:p>
        </p:txBody>
      </p:sp>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5951" y="1920487"/>
            <a:ext cx="542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5743575" y="2093046"/>
            <a:ext cx="2952239" cy="830997"/>
          </a:xfrm>
          <a:prstGeom prst="rect">
            <a:avLst/>
          </a:prstGeom>
        </p:spPr>
        <p:txBody>
          <a:bodyPr wrap="square">
            <a:spAutoFit/>
          </a:bodyPr>
          <a:lstStyle/>
          <a:p>
            <a:pPr algn="ctr"/>
            <a:r>
              <a:rPr lang="ru-RU" sz="1600" dirty="0"/>
              <a:t>О проведении </a:t>
            </a:r>
            <a:r>
              <a:rPr lang="ru-RU" sz="1600" dirty="0" smtClean="0"/>
              <a:t>таких </a:t>
            </a:r>
            <a:r>
              <a:rPr lang="ru-RU" sz="1600" dirty="0"/>
              <a:t>работ </a:t>
            </a:r>
            <a:r>
              <a:rPr lang="ru-RU" sz="1600" dirty="0" smtClean="0"/>
              <a:t>лицензиат вправе уведомлять ТУ </a:t>
            </a:r>
            <a:r>
              <a:rPr lang="ru-RU" sz="1600" dirty="0"/>
              <a:t>Роскомнадзора </a:t>
            </a:r>
          </a:p>
        </p:txBody>
      </p:sp>
      <p:pic>
        <p:nvPicPr>
          <p:cNvPr id="14"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7377" y="2865343"/>
            <a:ext cx="542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ик 14"/>
          <p:cNvSpPr/>
          <p:nvPr/>
        </p:nvSpPr>
        <p:spPr>
          <a:xfrm>
            <a:off x="5715001" y="3097590"/>
            <a:ext cx="3126672" cy="1323439"/>
          </a:xfrm>
          <a:prstGeom prst="rect">
            <a:avLst/>
          </a:prstGeom>
        </p:spPr>
        <p:txBody>
          <a:bodyPr wrap="square">
            <a:spAutoFit/>
          </a:bodyPr>
          <a:lstStyle/>
          <a:p>
            <a:pPr algn="ctr"/>
            <a:r>
              <a:rPr lang="ru-RU" sz="1600" dirty="0" smtClean="0"/>
              <a:t>При подтверждении соответствующей информации меры </a:t>
            </a:r>
            <a:r>
              <a:rPr lang="ru-RU" sz="1600" dirty="0"/>
              <a:t>административной ответственности  к лицензиату не </a:t>
            </a:r>
            <a:r>
              <a:rPr lang="ru-RU" sz="1600" dirty="0" smtClean="0"/>
              <a:t>применяются</a:t>
            </a:r>
            <a:endParaRPr lang="ru-RU" sz="1600" dirty="0"/>
          </a:p>
        </p:txBody>
      </p:sp>
    </p:spTree>
    <p:extLst>
      <p:ext uri="{BB962C8B-B14F-4D97-AF65-F5344CB8AC3E}">
        <p14:creationId xmlns:p14="http://schemas.microsoft.com/office/powerpoint/2010/main" val="184662410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717235" y="4700651"/>
            <a:ext cx="2133600" cy="273844"/>
          </a:xfrm>
        </p:spPr>
        <p:txBody>
          <a:bodyPr/>
          <a:lstStyle/>
          <a:p>
            <a:pPr algn="r"/>
            <a:fld id="{F0C5FCB2-91F1-4990-901E-00274E588831}" type="slidenum">
              <a:rPr lang="ru-RU" sz="1600" smtClean="0">
                <a:solidFill>
                  <a:srgbClr val="17375E"/>
                </a:solidFill>
                <a:latin typeface="Arial Narrow" panose="020B0606020202030204" pitchFamily="34" charset="0"/>
              </a:rPr>
              <a:pPr algn="r"/>
              <a:t>8</a:t>
            </a:fld>
            <a:endParaRPr lang="ru-RU" sz="2000" dirty="0">
              <a:solidFill>
                <a:srgbClr val="17375E"/>
              </a:solidFill>
              <a:latin typeface="Arial Narrow" panose="020B0606020202030204" pitchFamily="34" charset="0"/>
            </a:endParaRPr>
          </a:p>
        </p:txBody>
      </p:sp>
      <p:sp>
        <p:nvSpPr>
          <p:cNvPr id="3" name="TextBox 2"/>
          <p:cNvSpPr txBox="1"/>
          <p:nvPr/>
        </p:nvSpPr>
        <p:spPr>
          <a:xfrm>
            <a:off x="377874" y="298678"/>
            <a:ext cx="8023176" cy="4031873"/>
          </a:xfrm>
          <a:prstGeom prst="rect">
            <a:avLst/>
          </a:prstGeom>
          <a:noFill/>
        </p:spPr>
        <p:txBody>
          <a:bodyPr wrap="square" rtlCol="0">
            <a:spAutoFit/>
          </a:bodyPr>
          <a:lstStyle/>
          <a:p>
            <a:pPr algn="ctr"/>
            <a:r>
              <a:rPr lang="ru-RU" dirty="0" smtClean="0"/>
              <a:t>В случае распространения по лицензии двух средств массовой информации объем вещания регионального СМИ подсчитывается путем сложения:</a:t>
            </a:r>
          </a:p>
          <a:p>
            <a:pPr algn="ctr"/>
            <a:endParaRPr lang="ru-RU" dirty="0" smtClean="0"/>
          </a:p>
          <a:p>
            <a:pPr>
              <a:buFontTx/>
              <a:buChar char="-"/>
            </a:pPr>
            <a:r>
              <a:rPr lang="ru-RU" dirty="0" smtClean="0"/>
              <a:t>времени, затраченного на вещание непосредственно телепередач (радиопередач);</a:t>
            </a:r>
          </a:p>
          <a:p>
            <a:pPr>
              <a:buFontTx/>
              <a:buChar char="-"/>
            </a:pPr>
            <a:endParaRPr lang="ru-RU" dirty="0" smtClean="0"/>
          </a:p>
          <a:p>
            <a:pPr>
              <a:buFontTx/>
              <a:buChar char="-"/>
            </a:pPr>
            <a:r>
              <a:rPr lang="ru-RU" dirty="0" smtClean="0"/>
              <a:t>рекламных блоков в «окнах» регионального вещания;</a:t>
            </a:r>
          </a:p>
          <a:p>
            <a:endParaRPr lang="ru-RU" dirty="0" smtClean="0"/>
          </a:p>
          <a:p>
            <a:pPr>
              <a:buFontTx/>
              <a:buChar char="-"/>
            </a:pPr>
            <a:r>
              <a:rPr lang="ru-RU" dirty="0" smtClean="0"/>
              <a:t>рекламных блоков в «окнах» для размещения в эфире сетевого партнера «региональных рекламных блоков», если они сопровождаются выходными данными регионального СМИ, его наименованием и (или) логотипом.</a:t>
            </a:r>
          </a:p>
          <a:p>
            <a:pPr>
              <a:buFontTx/>
              <a:buChar char="-"/>
            </a:pPr>
            <a:endParaRPr lang="ru-RU" dirty="0" smtClean="0"/>
          </a:p>
          <a:p>
            <a:pPr algn="ctr"/>
            <a:endParaRPr lang="ru-RU" sz="2000" b="1" dirty="0" smtClean="0"/>
          </a:p>
          <a:p>
            <a:pPr algn="ctr"/>
            <a:endParaRPr lang="ru-RU" sz="2000" b="1"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9307" y="3569234"/>
            <a:ext cx="1514693" cy="843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28257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4798</TotalTime>
  <Words>2227</Words>
  <Application>Microsoft Office PowerPoint</Application>
  <PresentationFormat>Экран (16:9)</PresentationFormat>
  <Paragraphs>303</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Презентация PowerPoint</vt:lpstr>
      <vt:lpstr>Нормативно-правовые акты:</vt:lpstr>
      <vt:lpstr> </vt:lpstr>
      <vt:lpstr>Основные лицензионные требования:</vt:lpstr>
      <vt:lpstr>Презентация PowerPoint</vt:lpstr>
      <vt:lpstr>Соблюдение лицензионного требования об объеме вещания</vt:lpstr>
      <vt:lpstr>Презентация PowerPoint</vt:lpstr>
      <vt:lpstr>Соблюдение лицензионного требования об объеме вещания</vt:lpstr>
      <vt:lpstr>Презентация PowerPoint</vt:lpstr>
      <vt:lpstr>Презентация PowerPoint</vt:lpstr>
      <vt:lpstr>Презентация PowerPoint</vt:lpstr>
      <vt:lpstr>Презентация PowerPoint</vt:lpstr>
      <vt:lpstr>Соблюдение лицензионного требования об объеме вещания</vt:lpstr>
      <vt:lpstr>Соблюдение лицензионного требования об объеме вещания</vt:lpstr>
      <vt:lpstr>Презентация PowerPoint</vt:lpstr>
      <vt:lpstr>Презентация PowerPoint</vt:lpstr>
      <vt:lpstr>Презентация PowerPoint</vt:lpstr>
      <vt:lpstr>Презентация PowerPoint</vt:lpstr>
      <vt:lpstr>Лицензирующий орган в пределах своей компетенции выдает лицензиату предписание об устранении выявленного нарушения или о недопустимости совершения нарушения в случае:</vt:lpstr>
      <vt:lpstr>Презентация PowerPoint</vt:lpstr>
      <vt:lpstr>Лицензия аннулируется по решению суда на основании рассмотрения заявления лицензирующего органа об аннулировании лицензии в следующих случаях:</vt:lpstr>
      <vt:lpstr>Выходные данные (ст. 27 Закона о СМИ)</vt:lpstr>
      <vt:lpstr>! Обращаем внимание !</vt:lpstr>
      <vt:lpstr>ВНИМАНИЕ при подготовке выходных данных</vt:lpstr>
      <vt:lpstr>Презентация PowerPoint</vt:lpstr>
      <vt:lpstr>Предоставление обязательного экземпляра</vt:lpstr>
      <vt:lpstr>  ПЕРЕДАЧЕ ПОДЛЕЖАТ программы и передачи (в том числе вышедшие в прямом эфире):</vt:lpstr>
      <vt:lpstr>Презентация PowerPoint</vt:lpstr>
      <vt:lpstr>Предоставление обязательного экземпляра</vt:lpstr>
      <vt:lpstr>Презентация PowerPoint</vt:lpstr>
      <vt:lpstr>Нарушения установленного порядка распространения среди детей продукции СМИ, содержащей  информацию, причиняющую вред их здоровью и (или) развитию</vt:lpstr>
      <vt:lpstr>Требования к распространению посредством телевизионного вещания:</vt:lpstr>
      <vt:lpstr>Презентация PowerPoint</vt:lpstr>
      <vt:lpstr>Требования к распространению посредством радиовещания:</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Чирич</dc:creator>
  <cp:lastModifiedBy>Чирич</cp:lastModifiedBy>
  <cp:revision>423</cp:revision>
  <cp:lastPrinted>2019-06-29T04:21:39Z</cp:lastPrinted>
  <dcterms:created xsi:type="dcterms:W3CDTF">2015-01-29T07:54:40Z</dcterms:created>
  <dcterms:modified xsi:type="dcterms:W3CDTF">2020-01-13T07:14:31Z</dcterms:modified>
</cp:coreProperties>
</file>