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3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66" r:id="rId4"/>
    <p:sldId id="291" r:id="rId5"/>
    <p:sldId id="268" r:id="rId6"/>
    <p:sldId id="270" r:id="rId7"/>
    <p:sldId id="267" r:id="rId8"/>
    <p:sldId id="289" r:id="rId9"/>
    <p:sldId id="292" r:id="rId10"/>
    <p:sldId id="269" r:id="rId11"/>
    <p:sldId id="271" r:id="rId12"/>
    <p:sldId id="272" r:id="rId13"/>
    <p:sldId id="273" r:id="rId14"/>
    <p:sldId id="274" r:id="rId15"/>
    <p:sldId id="275" r:id="rId16"/>
    <p:sldId id="280" r:id="rId17"/>
    <p:sldId id="281" r:id="rId18"/>
    <p:sldId id="283" r:id="rId19"/>
    <p:sldId id="284" r:id="rId20"/>
    <p:sldId id="282" r:id="rId21"/>
    <p:sldId id="285" r:id="rId22"/>
    <p:sldId id="286" r:id="rId23"/>
    <p:sldId id="287" r:id="rId24"/>
    <p:sldId id="276" r:id="rId25"/>
    <p:sldId id="279" r:id="rId26"/>
    <p:sldId id="278" r:id="rId27"/>
    <p:sldId id="277" r:id="rId28"/>
    <p:sldId id="290" r:id="rId29"/>
    <p:sldId id="258" r:id="rId30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AEEF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0" autoAdjust="0"/>
    <p:restoredTop sz="81034" autoAdjust="0"/>
  </p:normalViewPr>
  <p:slideViewPr>
    <p:cSldViewPr snapToGrid="0" showGuides="1">
      <p:cViewPr>
        <p:scale>
          <a:sx n="100" d="100"/>
          <a:sy n="100" d="100"/>
        </p:scale>
        <p:origin x="-2148" y="-100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42975-3EC8-478D-8FFF-48F28D9BD6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3DBF24-B95D-4CA3-8A66-9DF94481873B}">
      <dgm:prSet phldrT="[Текст]" custT="1"/>
      <dgm:spPr/>
      <dgm:t>
        <a:bodyPr/>
        <a:lstStyle/>
        <a:p>
          <a:r>
            <a:rPr lang="ru-RU" sz="1600" dirty="0"/>
            <a:t>Наложение текстовых строк, используемых для адаптации контента, на (под) иные надписи, размещаемые в эфире программ (передач)</a:t>
          </a:r>
        </a:p>
      </dgm:t>
    </dgm:pt>
    <dgm:pt modelId="{2DCF3E33-7242-46D3-AB48-E492C6695BD2}" type="parTrans" cxnId="{C677301A-54DC-4C9C-8B47-74507B12E9E4}">
      <dgm:prSet/>
      <dgm:spPr/>
      <dgm:t>
        <a:bodyPr/>
        <a:lstStyle/>
        <a:p>
          <a:endParaRPr lang="ru-RU"/>
        </a:p>
      </dgm:t>
    </dgm:pt>
    <dgm:pt modelId="{5F7387F3-2AFB-4DD8-B2A9-180FF658842F}" type="sibTrans" cxnId="{C677301A-54DC-4C9C-8B47-74507B12E9E4}">
      <dgm:prSet/>
      <dgm:spPr/>
      <dgm:t>
        <a:bodyPr/>
        <a:lstStyle/>
        <a:p>
          <a:endParaRPr lang="ru-RU"/>
        </a:p>
      </dgm:t>
    </dgm:pt>
    <dgm:pt modelId="{59B0E4D0-F161-4445-8417-A1F814CBD08E}">
      <dgm:prSet phldrT="[Текст]" custT="1"/>
      <dgm:spPr/>
      <dgm:t>
        <a:bodyPr/>
        <a:lstStyle/>
        <a:p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использование нечитаемого шрифта в силу его размера, цвета (слияние с основным фоном), количества строк и символов, скорости сменяемости текста</a:t>
          </a:r>
          <a:endParaRPr lang="ru-RU" sz="1600" dirty="0"/>
        </a:p>
      </dgm:t>
    </dgm:pt>
    <dgm:pt modelId="{F732FF22-05B4-4DA8-BB67-E4253C082E1C}" type="parTrans" cxnId="{3009BB8E-0C13-44CF-A8EF-F125E435CEBE}">
      <dgm:prSet/>
      <dgm:spPr/>
      <dgm:t>
        <a:bodyPr/>
        <a:lstStyle/>
        <a:p>
          <a:endParaRPr lang="ru-RU"/>
        </a:p>
      </dgm:t>
    </dgm:pt>
    <dgm:pt modelId="{B1303075-141A-481E-8BE9-C937C86C4D6B}" type="sibTrans" cxnId="{3009BB8E-0C13-44CF-A8EF-F125E435CEBE}">
      <dgm:prSet/>
      <dgm:spPr/>
      <dgm:t>
        <a:bodyPr/>
        <a:lstStyle/>
        <a:p>
          <a:endParaRPr lang="ru-RU"/>
        </a:p>
      </dgm:t>
    </dgm:pt>
    <dgm:pt modelId="{792D9905-9275-4C9E-9385-D7D44FDD4B5E}">
      <dgm:prSet phldrT="[Текст]" custT="1"/>
      <dgm:spPr/>
      <dgm:t>
        <a:bodyPr/>
        <a:lstStyle/>
        <a:p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наложение продукции регионального СМИ на текстовые строки, используемые СМИ сетевого партнера для адаптации контента</a:t>
          </a:r>
          <a:endParaRPr lang="ru-RU" sz="1600" dirty="0"/>
        </a:p>
      </dgm:t>
    </dgm:pt>
    <dgm:pt modelId="{6A6A81FE-6178-47AE-AA27-B071CC631084}" type="parTrans" cxnId="{EC270EDC-7C2F-475F-BFE8-000460664798}">
      <dgm:prSet/>
      <dgm:spPr/>
      <dgm:t>
        <a:bodyPr/>
        <a:lstStyle/>
        <a:p>
          <a:endParaRPr lang="ru-RU"/>
        </a:p>
      </dgm:t>
    </dgm:pt>
    <dgm:pt modelId="{F0CE8035-B49D-423B-91CA-C200DF45A9B2}" type="sibTrans" cxnId="{EC270EDC-7C2F-475F-BFE8-000460664798}">
      <dgm:prSet/>
      <dgm:spPr/>
      <dgm:t>
        <a:bodyPr/>
        <a:lstStyle/>
        <a:p>
          <a:endParaRPr lang="ru-RU"/>
        </a:p>
      </dgm:t>
    </dgm:pt>
    <dgm:pt modelId="{E7BBBD8D-0647-44DC-AC27-80934FAB0735}" type="pres">
      <dgm:prSet presAssocID="{C8C42975-3EC8-478D-8FFF-48F28D9BD6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DE953-0954-48A9-8F7F-28E6A8C04EAC}" type="pres">
      <dgm:prSet presAssocID="{133DBF24-B95D-4CA3-8A66-9DF94481873B}" presName="parentLin" presStyleCnt="0"/>
      <dgm:spPr/>
    </dgm:pt>
    <dgm:pt modelId="{E7FAEFB6-4D4E-487B-82B9-06B5B81646F2}" type="pres">
      <dgm:prSet presAssocID="{133DBF24-B95D-4CA3-8A66-9DF94481873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C59BD49-8D1E-40F8-9C13-67B086BC26D4}" type="pres">
      <dgm:prSet presAssocID="{133DBF24-B95D-4CA3-8A66-9DF94481873B}" presName="parentText" presStyleLbl="node1" presStyleIdx="0" presStyleCnt="3" custScaleX="130347" custScaleY="1385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448C2-D484-4A4C-B72A-AEF18ECCBFF8}" type="pres">
      <dgm:prSet presAssocID="{133DBF24-B95D-4CA3-8A66-9DF94481873B}" presName="negativeSpace" presStyleCnt="0"/>
      <dgm:spPr/>
    </dgm:pt>
    <dgm:pt modelId="{C2F6F081-858A-4805-A6BA-479B7F4348C0}" type="pres">
      <dgm:prSet presAssocID="{133DBF24-B95D-4CA3-8A66-9DF94481873B}" presName="childText" presStyleLbl="conFgAcc1" presStyleIdx="0" presStyleCnt="3">
        <dgm:presLayoutVars>
          <dgm:bulletEnabled val="1"/>
        </dgm:presLayoutVars>
      </dgm:prSet>
      <dgm:spPr/>
    </dgm:pt>
    <dgm:pt modelId="{8C8D0876-0183-45B8-8A5B-06B950186D03}" type="pres">
      <dgm:prSet presAssocID="{5F7387F3-2AFB-4DD8-B2A9-180FF658842F}" presName="spaceBetweenRectangles" presStyleCnt="0"/>
      <dgm:spPr/>
    </dgm:pt>
    <dgm:pt modelId="{3FAA9013-1612-49B9-A157-9E38EB97F44D}" type="pres">
      <dgm:prSet presAssocID="{59B0E4D0-F161-4445-8417-A1F814CBD08E}" presName="parentLin" presStyleCnt="0"/>
      <dgm:spPr/>
    </dgm:pt>
    <dgm:pt modelId="{C2DAE6C6-96A5-4121-B341-D39B66464A98}" type="pres">
      <dgm:prSet presAssocID="{59B0E4D0-F161-4445-8417-A1F814CBD08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858938-ED4F-4126-BB99-E7653AD8E050}" type="pres">
      <dgm:prSet presAssocID="{59B0E4D0-F161-4445-8417-A1F814CBD08E}" presName="parentText" presStyleLbl="node1" presStyleIdx="1" presStyleCnt="3" custScaleX="130924" custScaleY="163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302EF-B15E-4F84-A877-CA95CEF6F35D}" type="pres">
      <dgm:prSet presAssocID="{59B0E4D0-F161-4445-8417-A1F814CBD08E}" presName="negativeSpace" presStyleCnt="0"/>
      <dgm:spPr/>
    </dgm:pt>
    <dgm:pt modelId="{F1268C07-89CA-4DC2-AE51-B06FB7E09586}" type="pres">
      <dgm:prSet presAssocID="{59B0E4D0-F161-4445-8417-A1F814CBD08E}" presName="childText" presStyleLbl="conFgAcc1" presStyleIdx="1" presStyleCnt="3">
        <dgm:presLayoutVars>
          <dgm:bulletEnabled val="1"/>
        </dgm:presLayoutVars>
      </dgm:prSet>
      <dgm:spPr/>
    </dgm:pt>
    <dgm:pt modelId="{7AC0E093-4143-473C-B4EA-A9A5A9DE60ED}" type="pres">
      <dgm:prSet presAssocID="{B1303075-141A-481E-8BE9-C937C86C4D6B}" presName="spaceBetweenRectangles" presStyleCnt="0"/>
      <dgm:spPr/>
    </dgm:pt>
    <dgm:pt modelId="{DD9FCDC6-1556-4EEB-B21C-2802DD32AFA1}" type="pres">
      <dgm:prSet presAssocID="{792D9905-9275-4C9E-9385-D7D44FDD4B5E}" presName="parentLin" presStyleCnt="0"/>
      <dgm:spPr/>
    </dgm:pt>
    <dgm:pt modelId="{C7319E44-EBA1-48E4-BBA5-2C0B48E11382}" type="pres">
      <dgm:prSet presAssocID="{792D9905-9275-4C9E-9385-D7D44FDD4B5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3E50355-1268-4492-93D3-AE24615D65E6}" type="pres">
      <dgm:prSet presAssocID="{792D9905-9275-4C9E-9385-D7D44FDD4B5E}" presName="parentText" presStyleLbl="node1" presStyleIdx="2" presStyleCnt="3" custScaleX="130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4981F-6717-4CB3-A6CF-A5337BD3FA6D}" type="pres">
      <dgm:prSet presAssocID="{792D9905-9275-4C9E-9385-D7D44FDD4B5E}" presName="negativeSpace" presStyleCnt="0"/>
      <dgm:spPr/>
    </dgm:pt>
    <dgm:pt modelId="{DCC5EB9E-8DD1-4E9B-9834-0207A1DEB17F}" type="pres">
      <dgm:prSet presAssocID="{792D9905-9275-4C9E-9385-D7D44FDD4B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C270EDC-7C2F-475F-BFE8-000460664798}" srcId="{C8C42975-3EC8-478D-8FFF-48F28D9BD6B1}" destId="{792D9905-9275-4C9E-9385-D7D44FDD4B5E}" srcOrd="2" destOrd="0" parTransId="{6A6A81FE-6178-47AE-AA27-B071CC631084}" sibTransId="{F0CE8035-B49D-423B-91CA-C200DF45A9B2}"/>
    <dgm:cxn modelId="{CB47EBBC-709B-48EB-AFD2-BB0A1944292D}" type="presOf" srcId="{C8C42975-3EC8-478D-8FFF-48F28D9BD6B1}" destId="{E7BBBD8D-0647-44DC-AC27-80934FAB0735}" srcOrd="0" destOrd="0" presId="urn:microsoft.com/office/officeart/2005/8/layout/list1"/>
    <dgm:cxn modelId="{E4EEC29B-FC1D-4308-A198-4E916EF76CF9}" type="presOf" srcId="{792D9905-9275-4C9E-9385-D7D44FDD4B5E}" destId="{73E50355-1268-4492-93D3-AE24615D65E6}" srcOrd="1" destOrd="0" presId="urn:microsoft.com/office/officeart/2005/8/layout/list1"/>
    <dgm:cxn modelId="{3009BB8E-0C13-44CF-A8EF-F125E435CEBE}" srcId="{C8C42975-3EC8-478D-8FFF-48F28D9BD6B1}" destId="{59B0E4D0-F161-4445-8417-A1F814CBD08E}" srcOrd="1" destOrd="0" parTransId="{F732FF22-05B4-4DA8-BB67-E4253C082E1C}" sibTransId="{B1303075-141A-481E-8BE9-C937C86C4D6B}"/>
    <dgm:cxn modelId="{AB420033-082E-4BB1-B17A-EEC9CCF40737}" type="presOf" srcId="{133DBF24-B95D-4CA3-8A66-9DF94481873B}" destId="{E7FAEFB6-4D4E-487B-82B9-06B5B81646F2}" srcOrd="0" destOrd="0" presId="urn:microsoft.com/office/officeart/2005/8/layout/list1"/>
    <dgm:cxn modelId="{C677301A-54DC-4C9C-8B47-74507B12E9E4}" srcId="{C8C42975-3EC8-478D-8FFF-48F28D9BD6B1}" destId="{133DBF24-B95D-4CA3-8A66-9DF94481873B}" srcOrd="0" destOrd="0" parTransId="{2DCF3E33-7242-46D3-AB48-E492C6695BD2}" sibTransId="{5F7387F3-2AFB-4DD8-B2A9-180FF658842F}"/>
    <dgm:cxn modelId="{65386CB8-8850-4A1B-A30A-086E1C4EAEE4}" type="presOf" srcId="{133DBF24-B95D-4CA3-8A66-9DF94481873B}" destId="{AC59BD49-8D1E-40F8-9C13-67B086BC26D4}" srcOrd="1" destOrd="0" presId="urn:microsoft.com/office/officeart/2005/8/layout/list1"/>
    <dgm:cxn modelId="{503495CD-1514-4EA6-BB41-E867C5A72492}" type="presOf" srcId="{59B0E4D0-F161-4445-8417-A1F814CBD08E}" destId="{C2DAE6C6-96A5-4121-B341-D39B66464A98}" srcOrd="0" destOrd="0" presId="urn:microsoft.com/office/officeart/2005/8/layout/list1"/>
    <dgm:cxn modelId="{DF7F75A9-8874-4CA9-AB5E-88112CB3DE3B}" type="presOf" srcId="{792D9905-9275-4C9E-9385-D7D44FDD4B5E}" destId="{C7319E44-EBA1-48E4-BBA5-2C0B48E11382}" srcOrd="0" destOrd="0" presId="urn:microsoft.com/office/officeart/2005/8/layout/list1"/>
    <dgm:cxn modelId="{438822BC-51A4-4355-AF00-53D347B037CE}" type="presOf" srcId="{59B0E4D0-F161-4445-8417-A1F814CBD08E}" destId="{A9858938-ED4F-4126-BB99-E7653AD8E050}" srcOrd="1" destOrd="0" presId="urn:microsoft.com/office/officeart/2005/8/layout/list1"/>
    <dgm:cxn modelId="{BA6015AE-A383-4CAB-A263-16D9B0376EC1}" type="presParOf" srcId="{E7BBBD8D-0647-44DC-AC27-80934FAB0735}" destId="{EB2DE953-0954-48A9-8F7F-28E6A8C04EAC}" srcOrd="0" destOrd="0" presId="urn:microsoft.com/office/officeart/2005/8/layout/list1"/>
    <dgm:cxn modelId="{C9E1416F-1DC3-411B-BE72-5C2EA53CBAD1}" type="presParOf" srcId="{EB2DE953-0954-48A9-8F7F-28E6A8C04EAC}" destId="{E7FAEFB6-4D4E-487B-82B9-06B5B81646F2}" srcOrd="0" destOrd="0" presId="urn:microsoft.com/office/officeart/2005/8/layout/list1"/>
    <dgm:cxn modelId="{60045BEA-0A0E-403E-82B7-B2AE0EB0CD9A}" type="presParOf" srcId="{EB2DE953-0954-48A9-8F7F-28E6A8C04EAC}" destId="{AC59BD49-8D1E-40F8-9C13-67B086BC26D4}" srcOrd="1" destOrd="0" presId="urn:microsoft.com/office/officeart/2005/8/layout/list1"/>
    <dgm:cxn modelId="{24A38F85-82EC-47C1-87D8-434658DD3260}" type="presParOf" srcId="{E7BBBD8D-0647-44DC-AC27-80934FAB0735}" destId="{CB9448C2-D484-4A4C-B72A-AEF18ECCBFF8}" srcOrd="1" destOrd="0" presId="urn:microsoft.com/office/officeart/2005/8/layout/list1"/>
    <dgm:cxn modelId="{5B31FB4E-9781-4FD8-8D2F-3F27BCCE7366}" type="presParOf" srcId="{E7BBBD8D-0647-44DC-AC27-80934FAB0735}" destId="{C2F6F081-858A-4805-A6BA-479B7F4348C0}" srcOrd="2" destOrd="0" presId="urn:microsoft.com/office/officeart/2005/8/layout/list1"/>
    <dgm:cxn modelId="{0D06B09B-C528-46F5-ADE6-42271590EAE3}" type="presParOf" srcId="{E7BBBD8D-0647-44DC-AC27-80934FAB0735}" destId="{8C8D0876-0183-45B8-8A5B-06B950186D03}" srcOrd="3" destOrd="0" presId="urn:microsoft.com/office/officeart/2005/8/layout/list1"/>
    <dgm:cxn modelId="{D44A6BC6-B36E-45E9-AE2E-EC2DE87AC57C}" type="presParOf" srcId="{E7BBBD8D-0647-44DC-AC27-80934FAB0735}" destId="{3FAA9013-1612-49B9-A157-9E38EB97F44D}" srcOrd="4" destOrd="0" presId="urn:microsoft.com/office/officeart/2005/8/layout/list1"/>
    <dgm:cxn modelId="{86E12F15-A1D9-4178-87E9-AAE1518605E7}" type="presParOf" srcId="{3FAA9013-1612-49B9-A157-9E38EB97F44D}" destId="{C2DAE6C6-96A5-4121-B341-D39B66464A98}" srcOrd="0" destOrd="0" presId="urn:microsoft.com/office/officeart/2005/8/layout/list1"/>
    <dgm:cxn modelId="{F688B1F4-F473-4373-A88B-C817059B2D1B}" type="presParOf" srcId="{3FAA9013-1612-49B9-A157-9E38EB97F44D}" destId="{A9858938-ED4F-4126-BB99-E7653AD8E050}" srcOrd="1" destOrd="0" presId="urn:microsoft.com/office/officeart/2005/8/layout/list1"/>
    <dgm:cxn modelId="{9D6654A4-E6B3-42A5-8DAE-3C38DE8A17B2}" type="presParOf" srcId="{E7BBBD8D-0647-44DC-AC27-80934FAB0735}" destId="{503302EF-B15E-4F84-A877-CA95CEF6F35D}" srcOrd="5" destOrd="0" presId="urn:microsoft.com/office/officeart/2005/8/layout/list1"/>
    <dgm:cxn modelId="{3E04CCBF-CA75-4CE5-87C7-F1040F8536E3}" type="presParOf" srcId="{E7BBBD8D-0647-44DC-AC27-80934FAB0735}" destId="{F1268C07-89CA-4DC2-AE51-B06FB7E09586}" srcOrd="6" destOrd="0" presId="urn:microsoft.com/office/officeart/2005/8/layout/list1"/>
    <dgm:cxn modelId="{7A7A88AB-2938-43C4-A994-F86AA2EC7EF0}" type="presParOf" srcId="{E7BBBD8D-0647-44DC-AC27-80934FAB0735}" destId="{7AC0E093-4143-473C-B4EA-A9A5A9DE60ED}" srcOrd="7" destOrd="0" presId="urn:microsoft.com/office/officeart/2005/8/layout/list1"/>
    <dgm:cxn modelId="{470DE055-01AA-440A-BE80-0287A1189FB6}" type="presParOf" srcId="{E7BBBD8D-0647-44DC-AC27-80934FAB0735}" destId="{DD9FCDC6-1556-4EEB-B21C-2802DD32AFA1}" srcOrd="8" destOrd="0" presId="urn:microsoft.com/office/officeart/2005/8/layout/list1"/>
    <dgm:cxn modelId="{82871D48-69F4-4FEE-A2D4-20DA705FE027}" type="presParOf" srcId="{DD9FCDC6-1556-4EEB-B21C-2802DD32AFA1}" destId="{C7319E44-EBA1-48E4-BBA5-2C0B48E11382}" srcOrd="0" destOrd="0" presId="urn:microsoft.com/office/officeart/2005/8/layout/list1"/>
    <dgm:cxn modelId="{9C3EF3F6-B837-4540-9E35-6FBBCF8C4091}" type="presParOf" srcId="{DD9FCDC6-1556-4EEB-B21C-2802DD32AFA1}" destId="{73E50355-1268-4492-93D3-AE24615D65E6}" srcOrd="1" destOrd="0" presId="urn:microsoft.com/office/officeart/2005/8/layout/list1"/>
    <dgm:cxn modelId="{2F660B37-65FA-4661-82FA-5016D2F86187}" type="presParOf" srcId="{E7BBBD8D-0647-44DC-AC27-80934FAB0735}" destId="{FFD4981F-6717-4CB3-A6CF-A5337BD3FA6D}" srcOrd="9" destOrd="0" presId="urn:microsoft.com/office/officeart/2005/8/layout/list1"/>
    <dgm:cxn modelId="{87E01A65-561A-4872-BC13-D19AD8E59472}" type="presParOf" srcId="{E7BBBD8D-0647-44DC-AC27-80934FAB0735}" destId="{DCC5EB9E-8DD1-4E9B-9834-0207A1DEB1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75DF1-D39C-402B-B880-7E849597AA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1E317-84C1-4BDD-9030-E7B34DB6C197}">
      <dgm:prSet phldrT="[Текст]" custT="1"/>
      <dgm:spPr/>
      <dgm:t>
        <a:bodyPr/>
        <a:lstStyle/>
        <a:p>
          <a:r>
            <a:rPr lang="ru-RU" sz="1800" dirty="0"/>
            <a:t>Получение денежных средств</a:t>
          </a:r>
        </a:p>
      </dgm:t>
    </dgm:pt>
    <dgm:pt modelId="{95EFCFE4-0341-45D8-9F37-7B59BD148BD8}" type="parTrans" cxnId="{CD411D38-0143-48C3-98C8-4B9AB6D50055}">
      <dgm:prSet/>
      <dgm:spPr/>
      <dgm:t>
        <a:bodyPr/>
        <a:lstStyle/>
        <a:p>
          <a:endParaRPr lang="ru-RU"/>
        </a:p>
      </dgm:t>
    </dgm:pt>
    <dgm:pt modelId="{BEB6D1C7-B16E-414C-AC8A-1E2767324C13}" type="sibTrans" cxnId="{CD411D38-0143-48C3-98C8-4B9AB6D50055}">
      <dgm:prSet/>
      <dgm:spPr/>
      <dgm:t>
        <a:bodyPr/>
        <a:lstStyle/>
        <a:p>
          <a:endParaRPr lang="ru-RU"/>
        </a:p>
      </dgm:t>
    </dgm:pt>
    <dgm:pt modelId="{151288E0-8E72-4131-94A6-B3A5065148D8}">
      <dgm:prSet phldrT="[Текст]" custT="1"/>
      <dgm:spPr/>
      <dgm:t>
        <a:bodyPr/>
        <a:lstStyle/>
        <a:p>
          <a:r>
            <a:rPr lang="ru-RU" sz="1400" dirty="0" smtClean="0"/>
            <a:t>редакцией СМИ</a:t>
          </a:r>
          <a:endParaRPr lang="ru-RU" sz="1400" dirty="0"/>
        </a:p>
      </dgm:t>
    </dgm:pt>
    <dgm:pt modelId="{95154BA9-3575-4CF6-A46D-A67E4818B9B8}" type="parTrans" cxnId="{0DB306B6-8F51-4B56-8CA1-3349D504329D}">
      <dgm:prSet/>
      <dgm:spPr/>
      <dgm:t>
        <a:bodyPr/>
        <a:lstStyle/>
        <a:p>
          <a:endParaRPr lang="ru-RU"/>
        </a:p>
      </dgm:t>
    </dgm:pt>
    <dgm:pt modelId="{89E99394-087E-4FB7-91C0-DCD2380DF7FA}" type="sibTrans" cxnId="{0DB306B6-8F51-4B56-8CA1-3349D504329D}">
      <dgm:prSet/>
      <dgm:spPr/>
      <dgm:t>
        <a:bodyPr/>
        <a:lstStyle/>
        <a:p>
          <a:endParaRPr lang="ru-RU"/>
        </a:p>
      </dgm:t>
    </dgm:pt>
    <dgm:pt modelId="{0560A046-614E-4DF9-9E72-E2641292FA7E}">
      <dgm:prSet phldrT="[Текст]" custT="1"/>
      <dgm:spPr/>
      <dgm:t>
        <a:bodyPr/>
        <a:lstStyle/>
        <a:p>
          <a:r>
            <a:rPr lang="ru-RU" sz="1400" dirty="0"/>
            <a:t>вещателем</a:t>
          </a:r>
        </a:p>
      </dgm:t>
    </dgm:pt>
    <dgm:pt modelId="{D5F762A7-CB6E-466E-871C-D155BFF7C231}" type="parTrans" cxnId="{BEA35F56-949E-4A6E-8C41-FFED834AFB9C}">
      <dgm:prSet/>
      <dgm:spPr/>
      <dgm:t>
        <a:bodyPr/>
        <a:lstStyle/>
        <a:p>
          <a:endParaRPr lang="ru-RU"/>
        </a:p>
      </dgm:t>
    </dgm:pt>
    <dgm:pt modelId="{CB2CFCC0-7BB9-4366-B79A-4A8C7D8E837F}" type="sibTrans" cxnId="{BEA35F56-949E-4A6E-8C41-FFED834AFB9C}">
      <dgm:prSet/>
      <dgm:spPr/>
      <dgm:t>
        <a:bodyPr/>
        <a:lstStyle/>
        <a:p>
          <a:endParaRPr lang="ru-RU"/>
        </a:p>
      </dgm:t>
    </dgm:pt>
    <dgm:pt modelId="{BAFF0DAC-EE2A-4172-A9C8-F084AE7A6639}">
      <dgm:prSet phldrT="[Текст]" custT="1"/>
      <dgm:spPr/>
      <dgm:t>
        <a:bodyPr/>
        <a:lstStyle/>
        <a:p>
          <a:r>
            <a:rPr lang="ru-RU" sz="1400" b="1" dirty="0"/>
            <a:t>От:</a:t>
          </a:r>
        </a:p>
      </dgm:t>
    </dgm:pt>
    <dgm:pt modelId="{18FFF317-19D2-4DDF-88E0-5C55D5236902}" type="parTrans" cxnId="{0FFD4B10-F8D7-471C-9180-D08229C0B2C9}">
      <dgm:prSet/>
      <dgm:spPr/>
      <dgm:t>
        <a:bodyPr/>
        <a:lstStyle/>
        <a:p>
          <a:endParaRPr lang="ru-RU"/>
        </a:p>
      </dgm:t>
    </dgm:pt>
    <dgm:pt modelId="{52F68C4A-BA6F-4083-81D7-3EEDF7006C2F}" type="sibTrans" cxnId="{0FFD4B10-F8D7-471C-9180-D08229C0B2C9}">
      <dgm:prSet/>
      <dgm:spPr/>
      <dgm:t>
        <a:bodyPr/>
        <a:lstStyle/>
        <a:p>
          <a:endParaRPr lang="ru-RU"/>
        </a:p>
      </dgm:t>
    </dgm:pt>
    <dgm:pt modelId="{9F5A9782-495C-4CFB-89A0-8BD909B71F92}">
      <dgm:prSet phldrT="[Текст]" custT="1"/>
      <dgm:spPr/>
      <dgm:t>
        <a:bodyPr/>
        <a:lstStyle/>
        <a:p>
          <a:r>
            <a:rPr lang="ru-RU" sz="1400" b="1" dirty="0"/>
            <a:t> иностранного государства</a:t>
          </a:r>
        </a:p>
      </dgm:t>
    </dgm:pt>
    <dgm:pt modelId="{5A1A3FDE-C115-406C-9A82-23DAACB1ABB6}" type="parTrans" cxnId="{C65F92F6-DC86-42D4-B702-E0D7B83B959D}">
      <dgm:prSet/>
      <dgm:spPr/>
      <dgm:t>
        <a:bodyPr/>
        <a:lstStyle/>
        <a:p>
          <a:endParaRPr lang="ru-RU"/>
        </a:p>
      </dgm:t>
    </dgm:pt>
    <dgm:pt modelId="{4923AF59-0744-4A09-8778-6AE63A11E197}" type="sibTrans" cxnId="{C65F92F6-DC86-42D4-B702-E0D7B83B959D}">
      <dgm:prSet/>
      <dgm:spPr/>
      <dgm:t>
        <a:bodyPr/>
        <a:lstStyle/>
        <a:p>
          <a:endParaRPr lang="ru-RU"/>
        </a:p>
      </dgm:t>
    </dgm:pt>
    <dgm:pt modelId="{D047DC7F-FCEC-4D4D-ACD2-C62A82DA725B}">
      <dgm:prSet phldrT="[Текст]"/>
      <dgm:spPr/>
      <dgm:t>
        <a:bodyPr/>
        <a:lstStyle/>
        <a:p>
          <a:r>
            <a:rPr lang="ru-RU" dirty="0" smtClean="0"/>
            <a:t>Предоставление </a:t>
          </a:r>
          <a:r>
            <a:rPr lang="ru-RU" dirty="0"/>
            <a:t>информации в Роскомнадзор </a:t>
          </a:r>
          <a:r>
            <a:rPr lang="ru-RU" b="1" dirty="0"/>
            <a:t>один раз в квартал</a:t>
          </a:r>
          <a:r>
            <a:rPr lang="ru-RU" dirty="0"/>
            <a:t> (отчетный период) не позднее десятого числа месяца, следующего за отчетным периодом </a:t>
          </a:r>
        </a:p>
      </dgm:t>
    </dgm:pt>
    <dgm:pt modelId="{A9968135-0D7D-48EB-B98D-D4942DF28C27}" type="parTrans" cxnId="{B807796E-B86B-4020-92BD-2F9D12B0C0B3}">
      <dgm:prSet/>
      <dgm:spPr/>
      <dgm:t>
        <a:bodyPr/>
        <a:lstStyle/>
        <a:p>
          <a:endParaRPr lang="ru-RU"/>
        </a:p>
      </dgm:t>
    </dgm:pt>
    <dgm:pt modelId="{BFCE7E00-1E62-48FD-8475-A1893A49D13B}" type="sibTrans" cxnId="{B807796E-B86B-4020-92BD-2F9D12B0C0B3}">
      <dgm:prSet/>
      <dgm:spPr/>
      <dgm:t>
        <a:bodyPr/>
        <a:lstStyle/>
        <a:p>
          <a:endParaRPr lang="ru-RU"/>
        </a:p>
      </dgm:t>
    </dgm:pt>
    <dgm:pt modelId="{60FAFCFC-B49D-4ED1-8030-D3B526B4B013}">
      <dgm:prSet custT="1"/>
      <dgm:spPr/>
      <dgm:t>
        <a:bodyPr/>
        <a:lstStyle/>
        <a:p>
          <a:r>
            <a:rPr lang="ru-RU" sz="1400" b="1" dirty="0"/>
            <a:t>международной организации</a:t>
          </a:r>
        </a:p>
      </dgm:t>
    </dgm:pt>
    <dgm:pt modelId="{9956D5DB-1F62-4F02-8FDE-CB78D252EA78}" type="parTrans" cxnId="{700A739D-1A0C-41A4-BE4C-C6D9B2949ABA}">
      <dgm:prSet/>
      <dgm:spPr/>
      <dgm:t>
        <a:bodyPr/>
        <a:lstStyle/>
        <a:p>
          <a:endParaRPr lang="ru-RU"/>
        </a:p>
      </dgm:t>
    </dgm:pt>
    <dgm:pt modelId="{B48C4478-0980-4B3B-83DC-BAFF61471A6A}" type="sibTrans" cxnId="{700A739D-1A0C-41A4-BE4C-C6D9B2949ABA}">
      <dgm:prSet/>
      <dgm:spPr/>
      <dgm:t>
        <a:bodyPr/>
        <a:lstStyle/>
        <a:p>
          <a:endParaRPr lang="ru-RU"/>
        </a:p>
      </dgm:t>
    </dgm:pt>
    <dgm:pt modelId="{D9B590F6-F520-40CB-A730-F179432C0637}">
      <dgm:prSet custT="1"/>
      <dgm:spPr/>
      <dgm:t>
        <a:bodyPr/>
        <a:lstStyle/>
        <a:p>
          <a:r>
            <a:rPr lang="ru-RU" sz="1400" b="1" dirty="0"/>
            <a:t>иностранной организации</a:t>
          </a:r>
        </a:p>
      </dgm:t>
    </dgm:pt>
    <dgm:pt modelId="{6C6C2174-C50D-4299-8CAD-9163BFDCD171}" type="parTrans" cxnId="{E3F41F2B-3A87-4FBA-97F1-778A6C278E4C}">
      <dgm:prSet/>
      <dgm:spPr/>
      <dgm:t>
        <a:bodyPr/>
        <a:lstStyle/>
        <a:p>
          <a:endParaRPr lang="ru-RU"/>
        </a:p>
      </dgm:t>
    </dgm:pt>
    <dgm:pt modelId="{F8A1FB24-22D2-4769-9EB2-0786290359C6}" type="sibTrans" cxnId="{E3F41F2B-3A87-4FBA-97F1-778A6C278E4C}">
      <dgm:prSet/>
      <dgm:spPr/>
      <dgm:t>
        <a:bodyPr/>
        <a:lstStyle/>
        <a:p>
          <a:endParaRPr lang="ru-RU"/>
        </a:p>
      </dgm:t>
    </dgm:pt>
    <dgm:pt modelId="{25796A4C-4411-433E-A669-8D7368257EB2}">
      <dgm:prSet custT="1"/>
      <dgm:spPr/>
      <dgm:t>
        <a:bodyPr/>
        <a:lstStyle/>
        <a:p>
          <a:r>
            <a:rPr lang="ru-RU" sz="1400" b="1" dirty="0"/>
            <a:t>некоммерческой организации, выполняющей функции иностранного агента</a:t>
          </a:r>
        </a:p>
      </dgm:t>
    </dgm:pt>
    <dgm:pt modelId="{4039D277-A5DC-4E1E-A28A-AECD195576ED}" type="parTrans" cxnId="{765EB469-29B1-426F-94E8-B42AE0F93F40}">
      <dgm:prSet/>
      <dgm:spPr/>
      <dgm:t>
        <a:bodyPr/>
        <a:lstStyle/>
        <a:p>
          <a:endParaRPr lang="ru-RU"/>
        </a:p>
      </dgm:t>
    </dgm:pt>
    <dgm:pt modelId="{5C6CE5A3-DEE3-494D-A669-CCDBEF454231}" type="sibTrans" cxnId="{765EB469-29B1-426F-94E8-B42AE0F93F40}">
      <dgm:prSet/>
      <dgm:spPr/>
      <dgm:t>
        <a:bodyPr/>
        <a:lstStyle/>
        <a:p>
          <a:endParaRPr lang="ru-RU"/>
        </a:p>
      </dgm:t>
    </dgm:pt>
    <dgm:pt modelId="{33935C90-D6E8-40D5-871D-F89E3E268B6B}">
      <dgm:prSet custT="1"/>
      <dgm:spPr/>
      <dgm:t>
        <a:bodyPr/>
        <a:lstStyle/>
        <a:p>
          <a:r>
            <a:rPr lang="ru-RU" sz="1400" b="1" dirty="0"/>
            <a:t>российской организации, участниками и (или) учредителями которой являются указанные лица</a:t>
          </a:r>
        </a:p>
      </dgm:t>
    </dgm:pt>
    <dgm:pt modelId="{4CEB45C7-1BE7-4F43-9CEF-E84E38A55AD9}" type="parTrans" cxnId="{4064F204-95DD-4FEE-8C8E-79CAEE98FFAE}">
      <dgm:prSet/>
      <dgm:spPr/>
      <dgm:t>
        <a:bodyPr/>
        <a:lstStyle/>
        <a:p>
          <a:endParaRPr lang="ru-RU"/>
        </a:p>
      </dgm:t>
    </dgm:pt>
    <dgm:pt modelId="{2E0F041A-E611-4611-9785-9AC3DAA5295F}" type="sibTrans" cxnId="{4064F204-95DD-4FEE-8C8E-79CAEE98FFAE}">
      <dgm:prSet/>
      <dgm:spPr/>
      <dgm:t>
        <a:bodyPr/>
        <a:lstStyle/>
        <a:p>
          <a:endParaRPr lang="ru-RU"/>
        </a:p>
      </dgm:t>
    </dgm:pt>
    <dgm:pt modelId="{7E3B33D5-1E87-49DE-8C72-83119CF3B32E}">
      <dgm:prSet custT="1"/>
      <dgm:spPr/>
      <dgm:t>
        <a:bodyPr/>
        <a:lstStyle/>
        <a:p>
          <a:r>
            <a:rPr lang="ru-RU" sz="1400" b="1" dirty="0"/>
            <a:t>лица без гражданства</a:t>
          </a:r>
        </a:p>
      </dgm:t>
    </dgm:pt>
    <dgm:pt modelId="{2C36B54A-DF88-47E6-BF85-BAF6C25DAB6F}" type="parTrans" cxnId="{EDAF57AB-0454-4341-B29E-9057DB6441CF}">
      <dgm:prSet/>
      <dgm:spPr/>
      <dgm:t>
        <a:bodyPr/>
        <a:lstStyle/>
        <a:p>
          <a:endParaRPr lang="ru-RU"/>
        </a:p>
      </dgm:t>
    </dgm:pt>
    <dgm:pt modelId="{FD3DDF8B-06EC-4890-85BB-B85AB6969B94}" type="sibTrans" cxnId="{EDAF57AB-0454-4341-B29E-9057DB6441CF}">
      <dgm:prSet/>
      <dgm:spPr/>
      <dgm:t>
        <a:bodyPr/>
        <a:lstStyle/>
        <a:p>
          <a:endParaRPr lang="ru-RU"/>
        </a:p>
      </dgm:t>
    </dgm:pt>
    <dgm:pt modelId="{8FDBEE8C-1A6C-47F0-8A54-6A41D7BD5F1F}">
      <dgm:prSet custT="1"/>
      <dgm:spPr/>
      <dgm:t>
        <a:bodyPr/>
        <a:lstStyle/>
        <a:p>
          <a:r>
            <a:rPr lang="ru-RU" sz="1400" b="1" dirty="0"/>
            <a:t>иностранного гражданина</a:t>
          </a:r>
        </a:p>
      </dgm:t>
    </dgm:pt>
    <dgm:pt modelId="{5E80B2BA-C6AD-4F11-B9EE-CA54A7B4DCD4}" type="parTrans" cxnId="{3714F7C0-4F54-4F5C-96AE-C1CC7972D92B}">
      <dgm:prSet/>
      <dgm:spPr/>
      <dgm:t>
        <a:bodyPr/>
        <a:lstStyle/>
        <a:p>
          <a:endParaRPr lang="ru-RU"/>
        </a:p>
      </dgm:t>
    </dgm:pt>
    <dgm:pt modelId="{8DD4B623-E3BA-481E-B13A-1AE860D27E06}" type="sibTrans" cxnId="{3714F7C0-4F54-4F5C-96AE-C1CC7972D92B}">
      <dgm:prSet/>
      <dgm:spPr/>
      <dgm:t>
        <a:bodyPr/>
        <a:lstStyle/>
        <a:p>
          <a:endParaRPr lang="ru-RU"/>
        </a:p>
      </dgm:t>
    </dgm:pt>
    <dgm:pt modelId="{6C6AB806-678B-41B0-B814-5EF31F4B8B21}" type="pres">
      <dgm:prSet presAssocID="{8AF75DF1-D39C-402B-B880-7E849597AA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FCB70-226F-4327-BB9B-EB557F21E951}" type="pres">
      <dgm:prSet presAssocID="{8AF75DF1-D39C-402B-B880-7E849597AA45}" presName="arrow" presStyleLbl="bgShp" presStyleIdx="0" presStyleCnt="1"/>
      <dgm:spPr/>
    </dgm:pt>
    <dgm:pt modelId="{3366BAC2-51EF-4DA7-9188-58DAE0585333}" type="pres">
      <dgm:prSet presAssocID="{8AF75DF1-D39C-402B-B880-7E849597AA45}" presName="linearProcess" presStyleCnt="0"/>
      <dgm:spPr/>
    </dgm:pt>
    <dgm:pt modelId="{DB05C958-1811-4F96-9BE0-2F0DBA8E9CF9}" type="pres">
      <dgm:prSet presAssocID="{DBA1E317-84C1-4BDD-9030-E7B34DB6C197}" presName="textNode" presStyleLbl="node1" presStyleIdx="0" presStyleCnt="3" custScaleX="72872" custScaleY="100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65CED-4729-434D-9086-9D91FFB74392}" type="pres">
      <dgm:prSet presAssocID="{BEB6D1C7-B16E-414C-AC8A-1E2767324C13}" presName="sibTrans" presStyleCnt="0"/>
      <dgm:spPr/>
    </dgm:pt>
    <dgm:pt modelId="{9111F7B3-027D-436C-88C5-E5347C4AFF9F}" type="pres">
      <dgm:prSet presAssocID="{BAFF0DAC-EE2A-4172-A9C8-F084AE7A6639}" presName="textNode" presStyleLbl="node1" presStyleIdx="1" presStyleCnt="3" custScaleX="121822" custScaleY="168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BCDF8-3C2F-4EEC-883F-4F9B7A4A301D}" type="pres">
      <dgm:prSet presAssocID="{52F68C4A-BA6F-4083-81D7-3EEDF7006C2F}" presName="sibTrans" presStyleCnt="0"/>
      <dgm:spPr/>
    </dgm:pt>
    <dgm:pt modelId="{3AAFB744-34E7-47F7-99A9-E83743A238DA}" type="pres">
      <dgm:prSet presAssocID="{D047DC7F-FCEC-4D4D-ACD2-C62A82DA725B}" presName="textNode" presStyleLbl="node1" presStyleIdx="2" presStyleCnt="3" custScaleY="147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EB469-29B1-426F-94E8-B42AE0F93F40}" srcId="{BAFF0DAC-EE2A-4172-A9C8-F084AE7A6639}" destId="{25796A4C-4411-433E-A669-8D7368257EB2}" srcOrd="3" destOrd="0" parTransId="{4039D277-A5DC-4E1E-A28A-AECD195576ED}" sibTransId="{5C6CE5A3-DEE3-494D-A669-CCDBEF454231}"/>
    <dgm:cxn modelId="{389A3F8B-270D-4E84-847F-328646271F77}" type="presOf" srcId="{33935C90-D6E8-40D5-871D-F89E3E268B6B}" destId="{9111F7B3-027D-436C-88C5-E5347C4AFF9F}" srcOrd="0" destOrd="7" presId="urn:microsoft.com/office/officeart/2005/8/layout/hProcess9"/>
    <dgm:cxn modelId="{EDAF57AB-0454-4341-B29E-9057DB6441CF}" srcId="{BAFF0DAC-EE2A-4172-A9C8-F084AE7A6639}" destId="{7E3B33D5-1E87-49DE-8C72-83119CF3B32E}" srcOrd="5" destOrd="0" parTransId="{2C36B54A-DF88-47E6-BF85-BAF6C25DAB6F}" sibTransId="{FD3DDF8B-06EC-4890-85BB-B85AB6969B94}"/>
    <dgm:cxn modelId="{2C9A3320-3FF2-498B-86B5-C9C639557969}" type="presOf" srcId="{BAFF0DAC-EE2A-4172-A9C8-F084AE7A6639}" destId="{9111F7B3-027D-436C-88C5-E5347C4AFF9F}" srcOrd="0" destOrd="0" presId="urn:microsoft.com/office/officeart/2005/8/layout/hProcess9"/>
    <dgm:cxn modelId="{E3F41F2B-3A87-4FBA-97F1-778A6C278E4C}" srcId="{BAFF0DAC-EE2A-4172-A9C8-F084AE7A6639}" destId="{D9B590F6-F520-40CB-A730-F179432C0637}" srcOrd="2" destOrd="0" parTransId="{6C6C2174-C50D-4299-8CAD-9163BFDCD171}" sibTransId="{F8A1FB24-22D2-4769-9EB2-0786290359C6}"/>
    <dgm:cxn modelId="{0DB306B6-8F51-4B56-8CA1-3349D504329D}" srcId="{DBA1E317-84C1-4BDD-9030-E7B34DB6C197}" destId="{151288E0-8E72-4131-94A6-B3A5065148D8}" srcOrd="0" destOrd="0" parTransId="{95154BA9-3575-4CF6-A46D-A67E4818B9B8}" sibTransId="{89E99394-087E-4FB7-91C0-DCD2380DF7FA}"/>
    <dgm:cxn modelId="{549151FA-1CAB-4B76-BA27-CFA271DC81B7}" type="presOf" srcId="{9F5A9782-495C-4CFB-89A0-8BD909B71F92}" destId="{9111F7B3-027D-436C-88C5-E5347C4AFF9F}" srcOrd="0" destOrd="1" presId="urn:microsoft.com/office/officeart/2005/8/layout/hProcess9"/>
    <dgm:cxn modelId="{700A739D-1A0C-41A4-BE4C-C6D9B2949ABA}" srcId="{BAFF0DAC-EE2A-4172-A9C8-F084AE7A6639}" destId="{60FAFCFC-B49D-4ED1-8030-D3B526B4B013}" srcOrd="1" destOrd="0" parTransId="{9956D5DB-1F62-4F02-8FDE-CB78D252EA78}" sibTransId="{B48C4478-0980-4B3B-83DC-BAFF61471A6A}"/>
    <dgm:cxn modelId="{C707C74E-D166-46ED-9A16-16BB8C2CD00C}" type="presOf" srcId="{25796A4C-4411-433E-A669-8D7368257EB2}" destId="{9111F7B3-027D-436C-88C5-E5347C4AFF9F}" srcOrd="0" destOrd="4" presId="urn:microsoft.com/office/officeart/2005/8/layout/hProcess9"/>
    <dgm:cxn modelId="{47C1430B-20F0-4D80-9191-3E6819B0D119}" type="presOf" srcId="{8AF75DF1-D39C-402B-B880-7E849597AA45}" destId="{6C6AB806-678B-41B0-B814-5EF31F4B8B21}" srcOrd="0" destOrd="0" presId="urn:microsoft.com/office/officeart/2005/8/layout/hProcess9"/>
    <dgm:cxn modelId="{BEA35F56-949E-4A6E-8C41-FFED834AFB9C}" srcId="{DBA1E317-84C1-4BDD-9030-E7B34DB6C197}" destId="{0560A046-614E-4DF9-9E72-E2641292FA7E}" srcOrd="1" destOrd="0" parTransId="{D5F762A7-CB6E-466E-871C-D155BFF7C231}" sibTransId="{CB2CFCC0-7BB9-4366-B79A-4A8C7D8E837F}"/>
    <dgm:cxn modelId="{B807796E-B86B-4020-92BD-2F9D12B0C0B3}" srcId="{8AF75DF1-D39C-402B-B880-7E849597AA45}" destId="{D047DC7F-FCEC-4D4D-ACD2-C62A82DA725B}" srcOrd="2" destOrd="0" parTransId="{A9968135-0D7D-48EB-B98D-D4942DF28C27}" sibTransId="{BFCE7E00-1E62-48FD-8475-A1893A49D13B}"/>
    <dgm:cxn modelId="{212008CB-6F4B-46ED-BD04-2CD0339BCEA7}" type="presOf" srcId="{7E3B33D5-1E87-49DE-8C72-83119CF3B32E}" destId="{9111F7B3-027D-436C-88C5-E5347C4AFF9F}" srcOrd="0" destOrd="6" presId="urn:microsoft.com/office/officeart/2005/8/layout/hProcess9"/>
    <dgm:cxn modelId="{4064F204-95DD-4FEE-8C8E-79CAEE98FFAE}" srcId="{BAFF0DAC-EE2A-4172-A9C8-F084AE7A6639}" destId="{33935C90-D6E8-40D5-871D-F89E3E268B6B}" srcOrd="6" destOrd="0" parTransId="{4CEB45C7-1BE7-4F43-9CEF-E84E38A55AD9}" sibTransId="{2E0F041A-E611-4611-9785-9AC3DAA5295F}"/>
    <dgm:cxn modelId="{75EE4595-535D-46EB-8B82-11DF016250E8}" type="presOf" srcId="{0560A046-614E-4DF9-9E72-E2641292FA7E}" destId="{DB05C958-1811-4F96-9BE0-2F0DBA8E9CF9}" srcOrd="0" destOrd="2" presId="urn:microsoft.com/office/officeart/2005/8/layout/hProcess9"/>
    <dgm:cxn modelId="{F2F0EE98-78A1-4F32-9A59-2937A31736B6}" type="presOf" srcId="{8FDBEE8C-1A6C-47F0-8A54-6A41D7BD5F1F}" destId="{9111F7B3-027D-436C-88C5-E5347C4AFF9F}" srcOrd="0" destOrd="5" presId="urn:microsoft.com/office/officeart/2005/8/layout/hProcess9"/>
    <dgm:cxn modelId="{C65F92F6-DC86-42D4-B702-E0D7B83B959D}" srcId="{BAFF0DAC-EE2A-4172-A9C8-F084AE7A6639}" destId="{9F5A9782-495C-4CFB-89A0-8BD909B71F92}" srcOrd="0" destOrd="0" parTransId="{5A1A3FDE-C115-406C-9A82-23DAACB1ABB6}" sibTransId="{4923AF59-0744-4A09-8778-6AE63A11E197}"/>
    <dgm:cxn modelId="{6FF23D31-143E-479F-846E-FFFEFD7C84C7}" type="presOf" srcId="{D9B590F6-F520-40CB-A730-F179432C0637}" destId="{9111F7B3-027D-436C-88C5-E5347C4AFF9F}" srcOrd="0" destOrd="3" presId="urn:microsoft.com/office/officeart/2005/8/layout/hProcess9"/>
    <dgm:cxn modelId="{394361CA-9992-46E9-B08E-B4044AE0A3E6}" type="presOf" srcId="{60FAFCFC-B49D-4ED1-8030-D3B526B4B013}" destId="{9111F7B3-027D-436C-88C5-E5347C4AFF9F}" srcOrd="0" destOrd="2" presId="urn:microsoft.com/office/officeart/2005/8/layout/hProcess9"/>
    <dgm:cxn modelId="{3714F7C0-4F54-4F5C-96AE-C1CC7972D92B}" srcId="{BAFF0DAC-EE2A-4172-A9C8-F084AE7A6639}" destId="{8FDBEE8C-1A6C-47F0-8A54-6A41D7BD5F1F}" srcOrd="4" destOrd="0" parTransId="{5E80B2BA-C6AD-4F11-B9EE-CA54A7B4DCD4}" sibTransId="{8DD4B623-E3BA-481E-B13A-1AE860D27E06}"/>
    <dgm:cxn modelId="{CD411D38-0143-48C3-98C8-4B9AB6D50055}" srcId="{8AF75DF1-D39C-402B-B880-7E849597AA45}" destId="{DBA1E317-84C1-4BDD-9030-E7B34DB6C197}" srcOrd="0" destOrd="0" parTransId="{95EFCFE4-0341-45D8-9F37-7B59BD148BD8}" sibTransId="{BEB6D1C7-B16E-414C-AC8A-1E2767324C13}"/>
    <dgm:cxn modelId="{00606A6F-FB89-4C90-A60C-9D9A218E71FF}" type="presOf" srcId="{151288E0-8E72-4131-94A6-B3A5065148D8}" destId="{DB05C958-1811-4F96-9BE0-2F0DBA8E9CF9}" srcOrd="0" destOrd="1" presId="urn:microsoft.com/office/officeart/2005/8/layout/hProcess9"/>
    <dgm:cxn modelId="{6B880E3E-572C-4AFE-BF6E-FDE25777ABEF}" type="presOf" srcId="{DBA1E317-84C1-4BDD-9030-E7B34DB6C197}" destId="{DB05C958-1811-4F96-9BE0-2F0DBA8E9CF9}" srcOrd="0" destOrd="0" presId="urn:microsoft.com/office/officeart/2005/8/layout/hProcess9"/>
    <dgm:cxn modelId="{AAD3A315-D7BC-435F-8DF6-BD5A134571AD}" type="presOf" srcId="{D047DC7F-FCEC-4D4D-ACD2-C62A82DA725B}" destId="{3AAFB744-34E7-47F7-99A9-E83743A238DA}" srcOrd="0" destOrd="0" presId="urn:microsoft.com/office/officeart/2005/8/layout/hProcess9"/>
    <dgm:cxn modelId="{0FFD4B10-F8D7-471C-9180-D08229C0B2C9}" srcId="{8AF75DF1-D39C-402B-B880-7E849597AA45}" destId="{BAFF0DAC-EE2A-4172-A9C8-F084AE7A6639}" srcOrd="1" destOrd="0" parTransId="{18FFF317-19D2-4DDF-88E0-5C55D5236902}" sibTransId="{52F68C4A-BA6F-4083-81D7-3EEDF7006C2F}"/>
    <dgm:cxn modelId="{308F9DA2-D80C-4D73-A9A8-C6ED51C354FB}" type="presParOf" srcId="{6C6AB806-678B-41B0-B814-5EF31F4B8B21}" destId="{5EFFCB70-226F-4327-BB9B-EB557F21E951}" srcOrd="0" destOrd="0" presId="urn:microsoft.com/office/officeart/2005/8/layout/hProcess9"/>
    <dgm:cxn modelId="{0400B2E1-97AB-415E-899D-B0F29FDEA900}" type="presParOf" srcId="{6C6AB806-678B-41B0-B814-5EF31F4B8B21}" destId="{3366BAC2-51EF-4DA7-9188-58DAE0585333}" srcOrd="1" destOrd="0" presId="urn:microsoft.com/office/officeart/2005/8/layout/hProcess9"/>
    <dgm:cxn modelId="{5065744B-638E-4AEF-8C1F-CD0137B04979}" type="presParOf" srcId="{3366BAC2-51EF-4DA7-9188-58DAE0585333}" destId="{DB05C958-1811-4F96-9BE0-2F0DBA8E9CF9}" srcOrd="0" destOrd="0" presId="urn:microsoft.com/office/officeart/2005/8/layout/hProcess9"/>
    <dgm:cxn modelId="{7595C753-9E30-4840-9B2C-A3A797837C87}" type="presParOf" srcId="{3366BAC2-51EF-4DA7-9188-58DAE0585333}" destId="{84065CED-4729-434D-9086-9D91FFB74392}" srcOrd="1" destOrd="0" presId="urn:microsoft.com/office/officeart/2005/8/layout/hProcess9"/>
    <dgm:cxn modelId="{6141DD22-275B-491D-99F5-D88F98ADDA52}" type="presParOf" srcId="{3366BAC2-51EF-4DA7-9188-58DAE0585333}" destId="{9111F7B3-027D-436C-88C5-E5347C4AFF9F}" srcOrd="2" destOrd="0" presId="urn:microsoft.com/office/officeart/2005/8/layout/hProcess9"/>
    <dgm:cxn modelId="{6CAF297C-801F-421E-A6A6-95EBAC66791A}" type="presParOf" srcId="{3366BAC2-51EF-4DA7-9188-58DAE0585333}" destId="{B27BCDF8-3C2F-4EEC-883F-4F9B7A4A301D}" srcOrd="3" destOrd="0" presId="urn:microsoft.com/office/officeart/2005/8/layout/hProcess9"/>
    <dgm:cxn modelId="{DD0319F6-8432-4A46-8F24-E63599FFA44C}" type="presParOf" srcId="{3366BAC2-51EF-4DA7-9188-58DAE0585333}" destId="{3AAFB744-34E7-47F7-99A9-E83743A238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E6C88-7F9A-468F-96C1-9945FD79424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2459CB8-9186-4BB9-A9D5-E2D68F8EE9E8}">
      <dgm:prSet custT="1"/>
      <dgm:spPr/>
      <dgm:t>
        <a:bodyPr/>
        <a:lstStyle/>
        <a:p>
          <a:pPr rtl="0"/>
          <a:r>
            <a:rPr lang="ru-RU" sz="1800" dirty="0" smtClean="0"/>
            <a:t>Обязанность, предусмотренная ч. 1 ст. 19.2, не распространяется на случаи получения редакцией СМИ, вещателем денежных средств:</a:t>
          </a:r>
        </a:p>
      </dgm:t>
    </dgm:pt>
    <dgm:pt modelId="{1DD21456-E658-4B96-8177-F2A1D07E8FA1}" type="parTrans" cxnId="{240E1A71-A25E-479A-900E-BC9AF9C9B79A}">
      <dgm:prSet/>
      <dgm:spPr/>
      <dgm:t>
        <a:bodyPr/>
        <a:lstStyle/>
        <a:p>
          <a:endParaRPr lang="ru-RU"/>
        </a:p>
      </dgm:t>
    </dgm:pt>
    <dgm:pt modelId="{70FDE834-10DB-47E0-B6CE-8DAD2A79907F}" type="sibTrans" cxnId="{240E1A71-A25E-479A-900E-BC9AF9C9B79A}">
      <dgm:prSet/>
      <dgm:spPr/>
      <dgm:t>
        <a:bodyPr/>
        <a:lstStyle/>
        <a:p>
          <a:endParaRPr lang="ru-RU"/>
        </a:p>
      </dgm:t>
    </dgm:pt>
    <dgm:pt modelId="{BD32200F-EB5E-443A-A45F-55B8FE0B0F72}">
      <dgm:prSet custT="1"/>
      <dgm:spPr/>
      <dgm:t>
        <a:bodyPr/>
        <a:lstStyle/>
        <a:p>
          <a:pPr rtl="0"/>
          <a:r>
            <a:rPr lang="ru-RU" sz="1600" dirty="0"/>
            <a:t>1) от учредителя соответствующего средства массовой информации;</a:t>
          </a:r>
        </a:p>
      </dgm:t>
    </dgm:pt>
    <dgm:pt modelId="{C16A01F1-A3AC-4201-B9E4-32DBF7EAAA90}" type="parTrans" cxnId="{54825D5D-F095-4554-96A2-1B525149998C}">
      <dgm:prSet/>
      <dgm:spPr/>
      <dgm:t>
        <a:bodyPr/>
        <a:lstStyle/>
        <a:p>
          <a:endParaRPr lang="ru-RU"/>
        </a:p>
      </dgm:t>
    </dgm:pt>
    <dgm:pt modelId="{D4861E49-8FC5-4D61-8F69-9F11AFC43053}" type="sibTrans" cxnId="{54825D5D-F095-4554-96A2-1B525149998C}">
      <dgm:prSet/>
      <dgm:spPr/>
      <dgm:t>
        <a:bodyPr/>
        <a:lstStyle/>
        <a:p>
          <a:endParaRPr lang="ru-RU"/>
        </a:p>
      </dgm:t>
    </dgm:pt>
    <dgm:pt modelId="{08B6FEE2-7280-444F-BF9F-008E56DB3D61}">
      <dgm:prSet custT="1"/>
      <dgm:spPr/>
      <dgm:t>
        <a:bodyPr/>
        <a:lstStyle/>
        <a:p>
          <a:pPr rtl="0"/>
          <a:r>
            <a:rPr lang="ru-RU" sz="1600" dirty="0"/>
            <a:t>2) от распространения рекламы;</a:t>
          </a:r>
        </a:p>
      </dgm:t>
    </dgm:pt>
    <dgm:pt modelId="{63D622A3-605B-4CD8-BB8E-622167F100FC}" type="parTrans" cxnId="{F5E035A3-F006-4DD6-97B5-87FD62EE23CF}">
      <dgm:prSet/>
      <dgm:spPr/>
      <dgm:t>
        <a:bodyPr/>
        <a:lstStyle/>
        <a:p>
          <a:endParaRPr lang="ru-RU"/>
        </a:p>
      </dgm:t>
    </dgm:pt>
    <dgm:pt modelId="{19C4AD0C-BACD-410C-B689-109BF27DC9DD}" type="sibTrans" cxnId="{F5E035A3-F006-4DD6-97B5-87FD62EE23CF}">
      <dgm:prSet/>
      <dgm:spPr/>
      <dgm:t>
        <a:bodyPr/>
        <a:lstStyle/>
        <a:p>
          <a:endParaRPr lang="ru-RU"/>
        </a:p>
      </dgm:t>
    </dgm:pt>
    <dgm:pt modelId="{928FF178-90A7-42AC-A00F-FF171666D1EC}">
      <dgm:prSet custT="1"/>
      <dgm:spPr/>
      <dgm:t>
        <a:bodyPr/>
        <a:lstStyle/>
        <a:p>
          <a:pPr rtl="0"/>
          <a:r>
            <a:rPr lang="ru-RU" sz="1600"/>
            <a:t>3) от распространения продукции соответствующего средства массовой информации;</a:t>
          </a:r>
        </a:p>
      </dgm:t>
    </dgm:pt>
    <dgm:pt modelId="{508166A4-150B-468F-A424-170CD2D7501C}" type="parTrans" cxnId="{42431EA4-36C0-4171-88B6-B0F40E8BE6EB}">
      <dgm:prSet/>
      <dgm:spPr/>
      <dgm:t>
        <a:bodyPr/>
        <a:lstStyle/>
        <a:p>
          <a:endParaRPr lang="ru-RU"/>
        </a:p>
      </dgm:t>
    </dgm:pt>
    <dgm:pt modelId="{0F9A4237-B8BF-4184-A2C9-9ECD5009F205}" type="sibTrans" cxnId="{42431EA4-36C0-4171-88B6-B0F40E8BE6EB}">
      <dgm:prSet/>
      <dgm:spPr/>
      <dgm:t>
        <a:bodyPr/>
        <a:lstStyle/>
        <a:p>
          <a:endParaRPr lang="ru-RU"/>
        </a:p>
      </dgm:t>
    </dgm:pt>
    <dgm:pt modelId="{697E964F-BF7B-4E74-8F47-E1EB7D9F9E14}">
      <dgm:prSet custT="1"/>
      <dgm:spPr/>
      <dgm:t>
        <a:bodyPr/>
        <a:lstStyle/>
        <a:p>
          <a:pPr rtl="0"/>
          <a:r>
            <a:rPr lang="ru-RU" sz="1600" dirty="0"/>
            <a:t>4) в сумме, составляющей менее пятнадцати тысяч рублей, полученных редакцией средства массовой информации, вещателем или издателем </a:t>
          </a:r>
          <a:r>
            <a:rPr lang="ru-RU" sz="1600" u="sng" dirty="0"/>
            <a:t>единовременно</a:t>
          </a:r>
          <a:r>
            <a:rPr lang="ru-RU" sz="1600" dirty="0"/>
            <a:t>.</a:t>
          </a:r>
        </a:p>
      </dgm:t>
    </dgm:pt>
    <dgm:pt modelId="{1E8C44DB-5C22-46EC-A0AD-6325CEF2603C}" type="parTrans" cxnId="{33BAD718-ABBF-4FE8-88AC-923D65E40C7B}">
      <dgm:prSet/>
      <dgm:spPr/>
      <dgm:t>
        <a:bodyPr/>
        <a:lstStyle/>
        <a:p>
          <a:endParaRPr lang="ru-RU"/>
        </a:p>
      </dgm:t>
    </dgm:pt>
    <dgm:pt modelId="{EBEC6FE0-0D28-4A52-8940-660D3B68D96B}" type="sibTrans" cxnId="{33BAD718-ABBF-4FE8-88AC-923D65E40C7B}">
      <dgm:prSet/>
      <dgm:spPr/>
      <dgm:t>
        <a:bodyPr/>
        <a:lstStyle/>
        <a:p>
          <a:endParaRPr lang="ru-RU"/>
        </a:p>
      </dgm:t>
    </dgm:pt>
    <dgm:pt modelId="{A12AB346-3FBA-41B2-B21F-8E66FBB434C9}" type="pres">
      <dgm:prSet presAssocID="{B6DE6C88-7F9A-468F-96C1-9945FD794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949F7-894E-4453-BB8A-5A12600273DB}" type="pres">
      <dgm:prSet presAssocID="{32459CB8-9186-4BB9-A9D5-E2D68F8EE9E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15829-C46B-43D5-B8E0-BF232EAA9F53}" type="pres">
      <dgm:prSet presAssocID="{70FDE834-10DB-47E0-B6CE-8DAD2A79907F}" presName="spacer" presStyleCnt="0"/>
      <dgm:spPr/>
    </dgm:pt>
    <dgm:pt modelId="{5005838F-BC8D-4ECC-AFDE-6A3B68A53359}" type="pres">
      <dgm:prSet presAssocID="{BD32200F-EB5E-443A-A45F-55B8FE0B0F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F40F7-31A3-4D78-8398-A2EE90CA4160}" type="pres">
      <dgm:prSet presAssocID="{D4861E49-8FC5-4D61-8F69-9F11AFC43053}" presName="spacer" presStyleCnt="0"/>
      <dgm:spPr/>
    </dgm:pt>
    <dgm:pt modelId="{F1EBF1F1-95CF-4F2D-95CA-44797056CFDE}" type="pres">
      <dgm:prSet presAssocID="{08B6FEE2-7280-444F-BF9F-008E56DB3D6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4C973-BB62-4A2D-A012-714643F063C3}" type="pres">
      <dgm:prSet presAssocID="{19C4AD0C-BACD-410C-B689-109BF27DC9DD}" presName="spacer" presStyleCnt="0"/>
      <dgm:spPr/>
    </dgm:pt>
    <dgm:pt modelId="{562C2C10-F933-4357-A4A4-65DF46BAF83D}" type="pres">
      <dgm:prSet presAssocID="{928FF178-90A7-42AC-A00F-FF171666D1E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D189B-548F-4A85-8FC3-E9A4CA500190}" type="pres">
      <dgm:prSet presAssocID="{0F9A4237-B8BF-4184-A2C9-9ECD5009F205}" presName="spacer" presStyleCnt="0"/>
      <dgm:spPr/>
    </dgm:pt>
    <dgm:pt modelId="{D3E491F4-C94A-44B2-B0C5-D894201CB385}" type="pres">
      <dgm:prSet presAssocID="{697E964F-BF7B-4E74-8F47-E1EB7D9F9E1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0E1A71-A25E-479A-900E-BC9AF9C9B79A}" srcId="{B6DE6C88-7F9A-468F-96C1-9945FD79424F}" destId="{32459CB8-9186-4BB9-A9D5-E2D68F8EE9E8}" srcOrd="0" destOrd="0" parTransId="{1DD21456-E658-4B96-8177-F2A1D07E8FA1}" sibTransId="{70FDE834-10DB-47E0-B6CE-8DAD2A79907F}"/>
    <dgm:cxn modelId="{54825D5D-F095-4554-96A2-1B525149998C}" srcId="{B6DE6C88-7F9A-468F-96C1-9945FD79424F}" destId="{BD32200F-EB5E-443A-A45F-55B8FE0B0F72}" srcOrd="1" destOrd="0" parTransId="{C16A01F1-A3AC-4201-B9E4-32DBF7EAAA90}" sibTransId="{D4861E49-8FC5-4D61-8F69-9F11AFC43053}"/>
    <dgm:cxn modelId="{33BAD718-ABBF-4FE8-88AC-923D65E40C7B}" srcId="{B6DE6C88-7F9A-468F-96C1-9945FD79424F}" destId="{697E964F-BF7B-4E74-8F47-E1EB7D9F9E14}" srcOrd="4" destOrd="0" parTransId="{1E8C44DB-5C22-46EC-A0AD-6325CEF2603C}" sibTransId="{EBEC6FE0-0D28-4A52-8940-660D3B68D96B}"/>
    <dgm:cxn modelId="{42431EA4-36C0-4171-88B6-B0F40E8BE6EB}" srcId="{B6DE6C88-7F9A-468F-96C1-9945FD79424F}" destId="{928FF178-90A7-42AC-A00F-FF171666D1EC}" srcOrd="3" destOrd="0" parTransId="{508166A4-150B-468F-A424-170CD2D7501C}" sibTransId="{0F9A4237-B8BF-4184-A2C9-9ECD5009F205}"/>
    <dgm:cxn modelId="{64C4FC3F-51E7-4003-8A03-71357FCD6A6C}" type="presOf" srcId="{928FF178-90A7-42AC-A00F-FF171666D1EC}" destId="{562C2C10-F933-4357-A4A4-65DF46BAF83D}" srcOrd="0" destOrd="0" presId="urn:microsoft.com/office/officeart/2005/8/layout/vList2"/>
    <dgm:cxn modelId="{7B13C345-4E1F-4C79-8A9C-A2E7BB8FCF15}" type="presOf" srcId="{B6DE6C88-7F9A-468F-96C1-9945FD79424F}" destId="{A12AB346-3FBA-41B2-B21F-8E66FBB434C9}" srcOrd="0" destOrd="0" presId="urn:microsoft.com/office/officeart/2005/8/layout/vList2"/>
    <dgm:cxn modelId="{C2DD3E54-6D04-49C4-9FFA-523CB0D0B412}" type="presOf" srcId="{32459CB8-9186-4BB9-A9D5-E2D68F8EE9E8}" destId="{1CB949F7-894E-4453-BB8A-5A12600273DB}" srcOrd="0" destOrd="0" presId="urn:microsoft.com/office/officeart/2005/8/layout/vList2"/>
    <dgm:cxn modelId="{F5E035A3-F006-4DD6-97B5-87FD62EE23CF}" srcId="{B6DE6C88-7F9A-468F-96C1-9945FD79424F}" destId="{08B6FEE2-7280-444F-BF9F-008E56DB3D61}" srcOrd="2" destOrd="0" parTransId="{63D622A3-605B-4CD8-BB8E-622167F100FC}" sibTransId="{19C4AD0C-BACD-410C-B689-109BF27DC9DD}"/>
    <dgm:cxn modelId="{40476095-A43E-4F3B-BFC8-6A7EAF5438E1}" type="presOf" srcId="{697E964F-BF7B-4E74-8F47-E1EB7D9F9E14}" destId="{D3E491F4-C94A-44B2-B0C5-D894201CB385}" srcOrd="0" destOrd="0" presId="urn:microsoft.com/office/officeart/2005/8/layout/vList2"/>
    <dgm:cxn modelId="{E277CEC0-C14D-49B8-8ECD-7FE3FE7E9D20}" type="presOf" srcId="{08B6FEE2-7280-444F-BF9F-008E56DB3D61}" destId="{F1EBF1F1-95CF-4F2D-95CA-44797056CFDE}" srcOrd="0" destOrd="0" presId="urn:microsoft.com/office/officeart/2005/8/layout/vList2"/>
    <dgm:cxn modelId="{C60AA2E7-955D-47C5-893D-B09929215D0F}" type="presOf" srcId="{BD32200F-EB5E-443A-A45F-55B8FE0B0F72}" destId="{5005838F-BC8D-4ECC-AFDE-6A3B68A53359}" srcOrd="0" destOrd="0" presId="urn:microsoft.com/office/officeart/2005/8/layout/vList2"/>
    <dgm:cxn modelId="{007DD61C-CAF3-4D13-B9D9-F42DE256D0BA}" type="presParOf" srcId="{A12AB346-3FBA-41B2-B21F-8E66FBB434C9}" destId="{1CB949F7-894E-4453-BB8A-5A12600273DB}" srcOrd="0" destOrd="0" presId="urn:microsoft.com/office/officeart/2005/8/layout/vList2"/>
    <dgm:cxn modelId="{7A743BE5-6838-463F-A55C-132E7738142F}" type="presParOf" srcId="{A12AB346-3FBA-41B2-B21F-8E66FBB434C9}" destId="{27315829-C46B-43D5-B8E0-BF232EAA9F53}" srcOrd="1" destOrd="0" presId="urn:microsoft.com/office/officeart/2005/8/layout/vList2"/>
    <dgm:cxn modelId="{4278BD8E-9686-4871-AD79-9EE2CCFB9DA7}" type="presParOf" srcId="{A12AB346-3FBA-41B2-B21F-8E66FBB434C9}" destId="{5005838F-BC8D-4ECC-AFDE-6A3B68A53359}" srcOrd="2" destOrd="0" presId="urn:microsoft.com/office/officeart/2005/8/layout/vList2"/>
    <dgm:cxn modelId="{D5818C00-62BB-4C6C-AE62-B017663D39E9}" type="presParOf" srcId="{A12AB346-3FBA-41B2-B21F-8E66FBB434C9}" destId="{309F40F7-31A3-4D78-8398-A2EE90CA4160}" srcOrd="3" destOrd="0" presId="urn:microsoft.com/office/officeart/2005/8/layout/vList2"/>
    <dgm:cxn modelId="{619F0376-22C1-4C4C-A17C-9CAAC5B4864E}" type="presParOf" srcId="{A12AB346-3FBA-41B2-B21F-8E66FBB434C9}" destId="{F1EBF1F1-95CF-4F2D-95CA-44797056CFDE}" srcOrd="4" destOrd="0" presId="urn:microsoft.com/office/officeart/2005/8/layout/vList2"/>
    <dgm:cxn modelId="{B8B0F486-D8C4-4CBF-B6E7-B6D5D89816C4}" type="presParOf" srcId="{A12AB346-3FBA-41B2-B21F-8E66FBB434C9}" destId="{0C94C973-BB62-4A2D-A012-714643F063C3}" srcOrd="5" destOrd="0" presId="urn:microsoft.com/office/officeart/2005/8/layout/vList2"/>
    <dgm:cxn modelId="{E7EEFA89-7F80-435C-9A79-32D53E0273BB}" type="presParOf" srcId="{A12AB346-3FBA-41B2-B21F-8E66FBB434C9}" destId="{562C2C10-F933-4357-A4A4-65DF46BAF83D}" srcOrd="6" destOrd="0" presId="urn:microsoft.com/office/officeart/2005/8/layout/vList2"/>
    <dgm:cxn modelId="{636BA8AD-A755-4275-B91C-F5F5BF5D9ED1}" type="presParOf" srcId="{A12AB346-3FBA-41B2-B21F-8E66FBB434C9}" destId="{032D189B-548F-4A85-8FC3-E9A4CA500190}" srcOrd="7" destOrd="0" presId="urn:microsoft.com/office/officeart/2005/8/layout/vList2"/>
    <dgm:cxn modelId="{52AC3574-C088-4FDD-9DAF-C7D2EE0F79B7}" type="presParOf" srcId="{A12AB346-3FBA-41B2-B21F-8E66FBB434C9}" destId="{D3E491F4-C94A-44B2-B0C5-D894201CB3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F22D-F571-4FCA-83CA-9ED44796D97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D3DC-946C-4BF2-8DDB-C4AB776C7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D3DC-946C-4BF2-8DDB-C4AB776C709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6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D3DC-946C-4BF2-8DDB-C4AB776C70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6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D3DC-946C-4BF2-8DDB-C4AB776C709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6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Macro-Enabled_Worksheet1.xlsm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.romanova@rkn.gov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.romanova@rkn.gov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0373" y="4183718"/>
            <a:ext cx="5586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  <a:latin typeface="Arial Narrow" panose="020B0606020202030204" pitchFamily="34" charset="0"/>
              </a:rPr>
              <a:t>Управление Роскомнадзора по Дальневосточному федеральному округу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2705" y="4583949"/>
            <a:ext cx="962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  <a:latin typeface="Arial Narrow" panose="020B0606020202030204" pitchFamily="34" charset="0"/>
              </a:rPr>
              <a:t>Хабаровск</a:t>
            </a:r>
          </a:p>
          <a:p>
            <a:pPr algn="ctr"/>
            <a:r>
              <a:rPr lang="ru-RU" sz="1400" b="1" dirty="0">
                <a:solidFill>
                  <a:srgbClr val="17375E"/>
                </a:solidFill>
                <a:latin typeface="Arial Narrow" panose="020B0606020202030204" pitchFamily="34" charset="0"/>
              </a:rPr>
              <a:t>2019 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1022984" y="2397641"/>
            <a:ext cx="7098031" cy="394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endParaRPr lang="ru-RU" sz="2400" b="1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Соблюдение отдельных обязательных                               и лицензионных требований в сфере телерадиовещания</a:t>
            </a:r>
            <a:endParaRPr lang="ru-RU" sz="24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ima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7" y="561974"/>
            <a:ext cx="29368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/>
          </p:cNvSpPr>
          <p:nvPr/>
        </p:nvSpPr>
        <p:spPr bwMode="auto">
          <a:xfrm>
            <a:off x="1790699" y="2293906"/>
            <a:ext cx="2427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17375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ч. 5 ст. 14.3.1 КоАП РФ</a:t>
            </a:r>
          </a:p>
        </p:txBody>
      </p:sp>
      <p:sp>
        <p:nvSpPr>
          <p:cNvPr id="10" name="Text Box 4"/>
          <p:cNvSpPr txBox="1">
            <a:spLocks/>
          </p:cNvSpPr>
          <p:nvPr/>
        </p:nvSpPr>
        <p:spPr bwMode="auto">
          <a:xfrm>
            <a:off x="717550" y="417512"/>
            <a:ext cx="4573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17375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  Неисполнение обязанности трансляции социальной рекламы о вреде потребления табака</a:t>
            </a: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2770980" y="1644736"/>
            <a:ext cx="436563" cy="460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1361"/>
                </a:moveTo>
                <a:lnTo>
                  <a:pt x="5400" y="1136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361"/>
                </a:lnTo>
                <a:lnTo>
                  <a:pt x="21600" y="11361"/>
                </a:lnTo>
                <a:lnTo>
                  <a:pt x="10800" y="21600"/>
                </a:lnTo>
                <a:lnTo>
                  <a:pt x="0" y="1136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45720" rIns="45720" anchor="ctr"/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endParaRPr lang="ru-RU">
              <a:solidFill>
                <a:srgbClr val="17375E"/>
              </a:solidFill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2770187" y="2881312"/>
            <a:ext cx="436563" cy="463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1361"/>
                </a:moveTo>
                <a:lnTo>
                  <a:pt x="5400" y="1136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361"/>
                </a:lnTo>
                <a:lnTo>
                  <a:pt x="21600" y="11361"/>
                </a:lnTo>
                <a:lnTo>
                  <a:pt x="10800" y="21600"/>
                </a:lnTo>
                <a:lnTo>
                  <a:pt x="0" y="1136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45720" rIns="45720" anchor="ctr"/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endParaRPr lang="ru-RU">
              <a:solidFill>
                <a:srgbClr val="17375E"/>
              </a:solidFill>
            </a:endParaRPr>
          </a:p>
        </p:txBody>
      </p:sp>
      <p:sp>
        <p:nvSpPr>
          <p:cNvPr id="13" name="Text Box 7"/>
          <p:cNvSpPr txBox="1">
            <a:spLocks/>
          </p:cNvSpPr>
          <p:nvPr/>
        </p:nvSpPr>
        <p:spPr bwMode="auto">
          <a:xfrm>
            <a:off x="1168400" y="3370262"/>
            <a:ext cx="364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17375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АДМИНИСТРАТИВНЫЙ ШТРАФ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93141" y="3779837"/>
            <a:ext cx="4622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400" dirty="0">
                <a:solidFill>
                  <a:srgbClr val="17375E"/>
                </a:solidFill>
              </a:rPr>
              <a:t>на должностных лиц – от </a:t>
            </a:r>
            <a:r>
              <a:rPr lang="ru-RU" altLang="ru-RU" sz="1400" b="1" dirty="0">
                <a:solidFill>
                  <a:srgbClr val="17375E"/>
                </a:solidFill>
              </a:rPr>
              <a:t>10</a:t>
            </a:r>
            <a:r>
              <a:rPr lang="ru-RU" altLang="ru-RU" sz="1400" dirty="0">
                <a:solidFill>
                  <a:srgbClr val="17375E"/>
                </a:solidFill>
              </a:rPr>
              <a:t> до </a:t>
            </a:r>
            <a:r>
              <a:rPr lang="ru-RU" altLang="ru-RU" sz="1400" b="1" dirty="0">
                <a:solidFill>
                  <a:srgbClr val="17375E"/>
                </a:solidFill>
              </a:rPr>
              <a:t>20</a:t>
            </a:r>
            <a:r>
              <a:rPr lang="ru-RU" altLang="ru-RU" sz="1400" dirty="0">
                <a:solidFill>
                  <a:srgbClr val="17375E"/>
                </a:solidFill>
              </a:rPr>
              <a:t> тысяч рублей; </a:t>
            </a:r>
          </a:p>
          <a:p>
            <a:pPr algn="ctr" eaLnBrk="1"/>
            <a:r>
              <a:rPr lang="ru-RU" altLang="ru-RU" sz="1400" dirty="0">
                <a:solidFill>
                  <a:srgbClr val="17375E"/>
                </a:solidFill>
              </a:rPr>
              <a:t>на юридических лиц – от </a:t>
            </a:r>
            <a:r>
              <a:rPr lang="ru-RU" altLang="ru-RU" sz="1400" b="1" dirty="0">
                <a:solidFill>
                  <a:srgbClr val="17375E"/>
                </a:solidFill>
              </a:rPr>
              <a:t>100</a:t>
            </a:r>
            <a:r>
              <a:rPr lang="ru-RU" altLang="ru-RU" sz="1400" dirty="0">
                <a:solidFill>
                  <a:srgbClr val="17375E"/>
                </a:solidFill>
              </a:rPr>
              <a:t> до </a:t>
            </a:r>
            <a:r>
              <a:rPr lang="ru-RU" altLang="ru-RU" sz="1400" b="1" dirty="0">
                <a:solidFill>
                  <a:srgbClr val="17375E"/>
                </a:solidFill>
              </a:rPr>
              <a:t>200</a:t>
            </a:r>
            <a:r>
              <a:rPr lang="ru-RU" altLang="ru-RU" sz="1400" dirty="0">
                <a:solidFill>
                  <a:srgbClr val="17375E"/>
                </a:solidFill>
              </a:rPr>
              <a:t>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3540464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4"/>
          <p:cNvSpPr>
            <a:spLocks noGrp="1"/>
          </p:cNvSpPr>
          <p:nvPr>
            <p:ph type="title"/>
          </p:nvPr>
        </p:nvSpPr>
        <p:spPr>
          <a:xfrm>
            <a:off x="215900" y="320279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п. 5 ч. 9 ст. 31 Закона РФ от 27.12.1991 N 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информации»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820" y="1282700"/>
            <a:ext cx="5383680" cy="3035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Новое лицензионное требование </a:t>
            </a: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-  обеспечение  лицензиатом  -  вещателем  телеканала доступности для инвалидов  по  слуху  продукции  </a:t>
            </a: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СМИ  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в</a:t>
            </a:r>
            <a:r>
              <a:rPr lang="ru-RU" sz="2000" u="sng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u="sng" dirty="0">
                <a:solidFill>
                  <a:srgbClr val="17375E"/>
                </a:solidFill>
                <a:latin typeface="Arial Narrow" panose="020B0606020202030204" pitchFamily="34" charset="0"/>
              </a:rPr>
              <a:t>объеме не менее 5 % </a:t>
            </a:r>
          </a:p>
          <a:p>
            <a:pPr marL="0" indent="0">
              <a:buNone/>
            </a:pPr>
            <a:endParaRPr lang="ru-RU" sz="2000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объема </a:t>
            </a: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вещания в неделю (без учета телепрограмм, телепередач, идущих в эфир без предварительной записи).</a:t>
            </a:r>
          </a:p>
          <a:p>
            <a:pPr marL="0" indent="0">
              <a:buNone/>
            </a:pP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5496" y="4731637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25540" y="1392926"/>
            <a:ext cx="3392020" cy="2925074"/>
          </a:xfrm>
          <a:prstGeom prst="roundRect">
            <a:avLst/>
          </a:prstGeom>
          <a:noFill/>
          <a:ln w="101600">
            <a:solidFill>
              <a:srgbClr val="04528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20286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840571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60857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681143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601429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521714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442000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5362286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5687024" y="1553712"/>
            <a:ext cx="3392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86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571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857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1143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429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714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2000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2286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cap="all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ВступаЕт </a:t>
            </a:r>
            <a:r>
              <a:rPr lang="ru-RU" sz="2800" b="1" cap="all" dirty="0">
                <a:solidFill>
                  <a:srgbClr val="17375E"/>
                </a:solidFill>
                <a:latin typeface="Arial Narrow" panose="020B0606020202030204" pitchFamily="34" charset="0"/>
              </a:rPr>
              <a:t>в силу  </a:t>
            </a:r>
          </a:p>
          <a:p>
            <a:pPr algn="ctr"/>
            <a:r>
              <a:rPr lang="ru-RU" sz="2800" b="1" cap="all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01.01.2020</a:t>
            </a:r>
            <a:endParaRPr lang="ru-RU" sz="2800" b="1" cap="all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A19E1E3-7BAD-4C76-BECD-F0DC53800F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15472" r="4560" b="14256"/>
          <a:stretch/>
        </p:blipFill>
        <p:spPr>
          <a:xfrm flipH="1">
            <a:off x="6794859" y="3094727"/>
            <a:ext cx="1176350" cy="9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56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4"/>
          <p:cNvSpPr>
            <a:spLocks noGrp="1"/>
          </p:cNvSpPr>
          <p:nvPr>
            <p:ph type="title"/>
          </p:nvPr>
        </p:nvSpPr>
        <p:spPr>
          <a:xfrm>
            <a:off x="215900" y="320279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п. 5 ч. 9 ст. 31 Закона РФ от 27.12.1991 N 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информации»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5496" y="4731637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14674" y="1036528"/>
            <a:ext cx="5688419" cy="3394472"/>
          </a:xfrm>
          <a:ln>
            <a:noFill/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Соблюдение данного требования: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не предполагает внесения каких-либо изменений в действующие лицензии </a:t>
            </a: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на </a:t>
            </a: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вещание или получение новой </a:t>
            </a: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лицензии;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касается всех категорий телеканалов вне зависимости от среды вещания, территории распространения, тематики (включая эротические </a:t>
            </a:r>
            <a:b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и музыкальные) и языка </a:t>
            </a: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вещания;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адаптации подлежат 5% от объема продукции каждого СМИ, указанного в </a:t>
            </a: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лицензии.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150" y="1221056"/>
            <a:ext cx="3517900" cy="33255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1621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4"/>
          <p:cNvSpPr>
            <a:spLocks noGrp="1"/>
          </p:cNvSpPr>
          <p:nvPr>
            <p:ph type="title"/>
          </p:nvPr>
        </p:nvSpPr>
        <p:spPr>
          <a:xfrm>
            <a:off x="215900" y="320279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п. 5 ч. 9 ст. 31 Закона РФ от 27.12.1991 N 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информации»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5496" y="4731637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02690"/>
            <a:ext cx="7645399" cy="24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Минус 8"/>
          <p:cNvSpPr/>
          <p:nvPr/>
        </p:nvSpPr>
        <p:spPr>
          <a:xfrm>
            <a:off x="2943392" y="2738021"/>
            <a:ext cx="485607" cy="462379"/>
          </a:xfrm>
          <a:prstGeom prst="mathMinus">
            <a:avLst/>
          </a:prstGeom>
          <a:solidFill>
            <a:srgbClr val="045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20286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840571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60857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681143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601429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521714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442000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5362286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89" name="Picture 1" descr="C:\Users\Гоман\Desktop\прим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20" y="3917950"/>
            <a:ext cx="7258050" cy="600075"/>
          </a:xfrm>
          <a:prstGeom prst="rect">
            <a:avLst/>
          </a:prstGeom>
          <a:noFill/>
        </p:spPr>
      </p:pic>
      <p:sp>
        <p:nvSpPr>
          <p:cNvPr id="10" name="Минус 9"/>
          <p:cNvSpPr/>
          <p:nvPr/>
        </p:nvSpPr>
        <p:spPr>
          <a:xfrm>
            <a:off x="3341538" y="4051935"/>
            <a:ext cx="407502" cy="325756"/>
          </a:xfrm>
          <a:prstGeom prst="mathMinus">
            <a:avLst/>
          </a:prstGeom>
          <a:solidFill>
            <a:srgbClr val="0452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920286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840571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60857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681143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601429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521714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442000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5362286" algn="l" defTabSz="3840571" rtl="0" eaLnBrk="1" latinLnBrk="0" hangingPunct="1">
              <a:defRPr sz="7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6281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Приказ Минкомсвязи России  </a:t>
            </a: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от 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25.04.2014 № 108</a:t>
            </a:r>
            <a:endParaRPr lang="ru-RU" sz="1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052623"/>
            <a:ext cx="6810499" cy="354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Способы адаптации контента: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субтитрование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17375E"/>
                </a:solidFill>
                <a:latin typeface="Arial Narrow" panose="020B0606020202030204" pitchFamily="34" charset="0"/>
              </a:rPr>
              <a:t>(ГОСТ Р 57767-2017, </a:t>
            </a:r>
            <a:r>
              <a:rPr lang="ru-RU" sz="26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утвержден </a:t>
            </a:r>
            <a:r>
              <a:rPr lang="ru-RU" sz="2600" dirty="0">
                <a:solidFill>
                  <a:srgbClr val="17375E"/>
                </a:solidFill>
                <a:latin typeface="Arial Narrow" panose="020B0606020202030204" pitchFamily="34" charset="0"/>
              </a:rPr>
              <a:t>и </a:t>
            </a:r>
            <a:r>
              <a:rPr lang="ru-RU" sz="26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введен </a:t>
            </a:r>
            <a:r>
              <a:rPr lang="ru-RU" sz="2600" dirty="0">
                <a:solidFill>
                  <a:srgbClr val="17375E"/>
                </a:solidFill>
                <a:latin typeface="Arial Narrow" panose="020B0606020202030204" pitchFamily="34" charset="0"/>
              </a:rPr>
              <a:t>в действие с 1 января 2018 года приказом </a:t>
            </a:r>
            <a:r>
              <a:rPr lang="ru-RU" sz="2600" dirty="0" err="1">
                <a:solidFill>
                  <a:srgbClr val="17375E"/>
                </a:solidFill>
                <a:latin typeface="Arial Narrow" panose="020B0606020202030204" pitchFamily="34" charset="0"/>
              </a:rPr>
              <a:t>Росстандарта</a:t>
            </a:r>
            <a:r>
              <a:rPr lang="ru-RU" sz="2600" dirty="0">
                <a:solidFill>
                  <a:srgbClr val="17375E"/>
                </a:solidFill>
                <a:latin typeface="Arial Narrow" panose="020B0606020202030204" pitchFamily="34" charset="0"/>
              </a:rPr>
              <a:t> от 05.10.2017 № 1344-ст)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скрытое субтитрование</a:t>
            </a:r>
          </a:p>
          <a:p>
            <a:pPr marL="0" lvl="0" indent="0">
              <a:buNone/>
            </a:pPr>
            <a:r>
              <a:rPr lang="ru-RU" sz="2600" dirty="0">
                <a:solidFill>
                  <a:srgbClr val="17375E"/>
                </a:solidFill>
                <a:latin typeface="Arial Narrow" panose="020B0606020202030204" pitchFamily="34" charset="0"/>
              </a:rPr>
              <a:t>(ГОСТ Р 57763-2017, </a:t>
            </a:r>
            <a:r>
              <a:rPr lang="ru-RU" sz="26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утвержден </a:t>
            </a:r>
            <a:r>
              <a:rPr lang="ru-RU" sz="2600" dirty="0">
                <a:solidFill>
                  <a:srgbClr val="17375E"/>
                </a:solidFill>
                <a:latin typeface="Arial Narrow" panose="020B0606020202030204" pitchFamily="34" charset="0"/>
              </a:rPr>
              <a:t>и </a:t>
            </a:r>
            <a:r>
              <a:rPr lang="ru-RU" sz="26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введен </a:t>
            </a:r>
            <a:r>
              <a:rPr lang="ru-RU" sz="2600" dirty="0">
                <a:solidFill>
                  <a:srgbClr val="17375E"/>
                </a:solidFill>
                <a:latin typeface="Arial Narrow" panose="020B0606020202030204" pitchFamily="34" charset="0"/>
              </a:rPr>
              <a:t>в действие с 1 января 2018 года приказом </a:t>
            </a:r>
            <a:r>
              <a:rPr lang="ru-RU" sz="2600" dirty="0" err="1">
                <a:solidFill>
                  <a:srgbClr val="17375E"/>
                </a:solidFill>
                <a:latin typeface="Arial Narrow" panose="020B0606020202030204" pitchFamily="34" charset="0"/>
              </a:rPr>
              <a:t>Росстандарта</a:t>
            </a:r>
            <a:r>
              <a:rPr lang="ru-RU" sz="2600" dirty="0">
                <a:solidFill>
                  <a:srgbClr val="17375E"/>
                </a:solidFill>
                <a:latin typeface="Arial Narrow" panose="020B0606020202030204" pitchFamily="34" charset="0"/>
              </a:rPr>
              <a:t> от 05.10.2017 № 1340-ст)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перевод на русский жестовый язык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способом бегущей строки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иными способами 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(средствами) по согласованию с общественной организацией инвалидов по слуху, имеющей структурные подразделения на территориях более половины субъектов Российской Федерации</a:t>
            </a: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87878" y="4692835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7267699" y="1648648"/>
            <a:ext cx="173379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86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571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857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1143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429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714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2000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2286" algn="l" defTabSz="3840571" rtl="0" eaLnBrk="1" latinLnBrk="0" hangingPunct="1"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17375E"/>
                </a:solidFill>
                <a:latin typeface="Constantia" pitchFamily="18" charset="0"/>
              </a:rPr>
              <a:t>Способ адаптации контента, а также перечень адаптированных программ (передач) вещатель определяет самостоятельно</a:t>
            </a:r>
            <a:endParaRPr lang="ru-RU" sz="1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632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п. 5 ч. 9 ст. 31 Закона РФ от 27.12.1991 N 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информации»</a:t>
            </a:r>
            <a:endParaRPr lang="ru-RU" sz="1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687878" y="4692835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1010146"/>
            <a:ext cx="8164286" cy="50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Не допускается: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3921571"/>
              </p:ext>
            </p:extLst>
          </p:nvPr>
        </p:nvGraphicFramePr>
        <p:xfrm>
          <a:off x="668976" y="1477901"/>
          <a:ext cx="7798130" cy="315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 descr="C:\Users\igor_\AppData\Local\Microsoft\Windows\INetCache\IE\QDK6F8QI\cancel-145513_960_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853" y="1698172"/>
            <a:ext cx="560175" cy="5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igor_\AppData\Local\Microsoft\Windows\INetCache\IE\QDK6F8QI\cancel-145513_960_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172" y="2883725"/>
            <a:ext cx="560175" cy="5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igor_\AppData\Local\Microsoft\Windows\INetCache\IE\QDK6F8QI\cancel-145513_960_72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2172" y="3857502"/>
            <a:ext cx="560175" cy="56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7318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ст. 31.9 Закона РФ от 27.12.1991 N 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информации»</a:t>
            </a:r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17" y="992253"/>
            <a:ext cx="5967203" cy="356808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Arial Narrow" panose="020B0606020202030204" pitchFamily="34" charset="0"/>
              </a:rPr>
              <a:t>Лицензиат представляет в лицензирующий орган </a:t>
            </a:r>
            <a:r>
              <a:rPr lang="ru-RU" sz="2400" u="sng" dirty="0">
                <a:latin typeface="Arial Narrow" panose="020B0606020202030204" pitchFamily="34" charset="0"/>
              </a:rPr>
              <a:t>сведения об операторах связи</a:t>
            </a:r>
            <a:r>
              <a:rPr lang="ru-RU" sz="2400" dirty="0">
                <a:latin typeface="Arial Narrow" panose="020B0606020202030204" pitchFamily="34" charset="0"/>
              </a:rPr>
              <a:t>, осуществляющих трансляцию телеканала, радиоканала по договору с вещателем таких телеканала или радиоканала, и о лицах, распространяющих телеканал, радиоканал в неизменном виде по договору с вещателем таких телеканала или радиоканала, в порядке, установленном федеральным органом исполнительной власти, уполномоченным Правительством Российской </a:t>
            </a:r>
            <a:r>
              <a:rPr lang="ru-RU" sz="2400" dirty="0" smtClean="0">
                <a:latin typeface="Arial Narrow" panose="020B0606020202030204" pitchFamily="34" charset="0"/>
              </a:rPr>
              <a:t>Федерации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5F7FF22E-C7BC-4AA8-879F-E7C9EE0FA87E}"/>
              </a:ext>
            </a:extLst>
          </p:cNvPr>
          <p:cNvGrpSpPr/>
          <p:nvPr/>
        </p:nvGrpSpPr>
        <p:grpSpPr>
          <a:xfrm>
            <a:off x="6691068" y="688156"/>
            <a:ext cx="1939422" cy="1232189"/>
            <a:chOff x="5752740" y="1064436"/>
            <a:chExt cx="2802031" cy="1781354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="" xmlns:a16="http://schemas.microsoft.com/office/drawing/2014/main" id="{383703EC-C389-4960-9024-090F91BE2C25}"/>
                </a:ext>
              </a:extLst>
            </p:cNvPr>
            <p:cNvSpPr/>
            <p:nvPr/>
          </p:nvSpPr>
          <p:spPr>
            <a:xfrm>
              <a:off x="5752740" y="1064436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2C8EDE46-DF15-4BCD-BD3D-C39145F4119C}"/>
                </a:ext>
              </a:extLst>
            </p:cNvPr>
            <p:cNvSpPr txBox="1"/>
            <p:nvPr/>
          </p:nvSpPr>
          <p:spPr>
            <a:xfrm>
              <a:off x="5856823" y="1288719"/>
              <a:ext cx="2589686" cy="125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Вещатель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7E0891-43DF-444F-AD7E-73E319A8CC7C}"/>
              </a:ext>
            </a:extLst>
          </p:cNvPr>
          <p:cNvGrpSpPr/>
          <p:nvPr/>
        </p:nvGrpSpPr>
        <p:grpSpPr>
          <a:xfrm>
            <a:off x="6691068" y="2863427"/>
            <a:ext cx="2108551" cy="1436777"/>
            <a:chOff x="5833947" y="1376577"/>
            <a:chExt cx="2857300" cy="1781354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="" xmlns:a16="http://schemas.microsoft.com/office/drawing/2014/main" id="{42677262-CDCE-4B7E-9B6D-F2893FF6ED4D}"/>
                </a:ext>
              </a:extLst>
            </p:cNvPr>
            <p:cNvSpPr/>
            <p:nvPr/>
          </p:nvSpPr>
          <p:spPr>
            <a:xfrm>
              <a:off x="5833947" y="1376577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4529F19-535B-4C67-9D9E-8A10935F1902}"/>
                </a:ext>
              </a:extLst>
            </p:cNvPr>
            <p:cNvSpPr txBox="1"/>
            <p:nvPr/>
          </p:nvSpPr>
          <p:spPr>
            <a:xfrm>
              <a:off x="6063134" y="1463535"/>
              <a:ext cx="2628113" cy="1607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Роскомнадзор</a:t>
              </a:r>
            </a:p>
          </p:txBody>
        </p:sp>
      </p:grpSp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6B2BD86B-AEB7-4393-8082-13DD3B975AE3}"/>
              </a:ext>
            </a:extLst>
          </p:cNvPr>
          <p:cNvSpPr/>
          <p:nvPr/>
        </p:nvSpPr>
        <p:spPr>
          <a:xfrm>
            <a:off x="7338658" y="2002472"/>
            <a:ext cx="641350" cy="818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276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ст. 31.9 Закона РФ от 27.12.1991 N 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информации»</a:t>
            </a:r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47" y="1026543"/>
            <a:ext cx="6119603" cy="35680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Такие сведения представляются в срок </a:t>
            </a:r>
            <a:r>
              <a:rPr lang="ru-RU" sz="2400" b="1" dirty="0">
                <a:latin typeface="Arial Narrow" panose="020B0606020202030204" pitchFamily="34" charset="0"/>
              </a:rPr>
              <a:t>не позднее десяти дней</a:t>
            </a:r>
            <a:r>
              <a:rPr lang="ru-RU" sz="2400" dirty="0">
                <a:latin typeface="Arial Narrow" panose="020B0606020202030204" pitchFamily="34" charset="0"/>
              </a:rPr>
              <a:t> с даты начала трансляции или распространения телеканала, радиоканала, осуществляемых указанными лицами. </a:t>
            </a:r>
          </a:p>
          <a:p>
            <a:pPr marL="0" indent="0">
              <a:buNone/>
            </a:pPr>
            <a:r>
              <a:rPr lang="ru-RU" sz="2400" dirty="0">
                <a:latin typeface="Arial Narrow" panose="020B0606020202030204" pitchFamily="34" charset="0"/>
              </a:rPr>
              <a:t>Сведения о планируемом расторжении договоров с указанными лицами представляются в срок не позднее чем </a:t>
            </a:r>
            <a:r>
              <a:rPr lang="ru-RU" sz="2400" b="1" dirty="0">
                <a:latin typeface="Arial Narrow" panose="020B0606020202030204" pitchFamily="34" charset="0"/>
              </a:rPr>
              <a:t>за тридцать дней</a:t>
            </a:r>
            <a:r>
              <a:rPr lang="ru-RU" sz="2400" dirty="0">
                <a:latin typeface="Arial Narrow" panose="020B0606020202030204" pitchFamily="34" charset="0"/>
              </a:rPr>
              <a:t> до даты прекращения трансляции или распространения телеканала, радиоканала, в иных случаях расторжения данных договоров - в течение трех рабочих дней со дня возникновения оснований для прекращения трансляции или распространения телеканала, радиоканала.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5F7FF22E-C7BC-4AA8-879F-E7C9EE0FA87E}"/>
              </a:ext>
            </a:extLst>
          </p:cNvPr>
          <p:cNvGrpSpPr/>
          <p:nvPr/>
        </p:nvGrpSpPr>
        <p:grpSpPr>
          <a:xfrm>
            <a:off x="6691068" y="688156"/>
            <a:ext cx="1939422" cy="1232189"/>
            <a:chOff x="5752740" y="1064436"/>
            <a:chExt cx="2802031" cy="1781354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="" xmlns:a16="http://schemas.microsoft.com/office/drawing/2014/main" id="{383703EC-C389-4960-9024-090F91BE2C25}"/>
                </a:ext>
              </a:extLst>
            </p:cNvPr>
            <p:cNvSpPr/>
            <p:nvPr/>
          </p:nvSpPr>
          <p:spPr>
            <a:xfrm>
              <a:off x="5752740" y="1064436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2C8EDE46-DF15-4BCD-BD3D-C39145F4119C}"/>
                </a:ext>
              </a:extLst>
            </p:cNvPr>
            <p:cNvSpPr txBox="1"/>
            <p:nvPr/>
          </p:nvSpPr>
          <p:spPr>
            <a:xfrm>
              <a:off x="5856823" y="1288719"/>
              <a:ext cx="2589686" cy="125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10 дней  с даты начала трансляции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7E0891-43DF-444F-AD7E-73E319A8CC7C}"/>
              </a:ext>
            </a:extLst>
          </p:cNvPr>
          <p:cNvGrpSpPr/>
          <p:nvPr/>
        </p:nvGrpSpPr>
        <p:grpSpPr>
          <a:xfrm>
            <a:off x="6691068" y="2863427"/>
            <a:ext cx="2108551" cy="1436777"/>
            <a:chOff x="5833947" y="1376577"/>
            <a:chExt cx="2857300" cy="1781354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="" xmlns:a16="http://schemas.microsoft.com/office/drawing/2014/main" id="{42677262-CDCE-4B7E-9B6D-F2893FF6ED4D}"/>
                </a:ext>
              </a:extLst>
            </p:cNvPr>
            <p:cNvSpPr/>
            <p:nvPr/>
          </p:nvSpPr>
          <p:spPr>
            <a:xfrm>
              <a:off x="5833947" y="1376577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4529F19-535B-4C67-9D9E-8A10935F1902}"/>
                </a:ext>
              </a:extLst>
            </p:cNvPr>
            <p:cNvSpPr txBox="1"/>
            <p:nvPr/>
          </p:nvSpPr>
          <p:spPr>
            <a:xfrm>
              <a:off x="6063134" y="1463535"/>
              <a:ext cx="2628113" cy="1607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За 30 дней до даты прекращения трансляции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14443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947" y="423292"/>
            <a:ext cx="7624553" cy="3996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Arial Narrow" panose="020B0606020202030204" pitchFamily="34" charset="0"/>
              </a:rPr>
              <a:t>Порядок предоставления сведений утвержден Приказом Федеральной службы по надзору в сфере связи, информационных технологий и массовых коммуникаций от 17 января 2012 г. № 11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«Об утверждении порядка представления вещателем в Роскомнадзор сведений об операторах связи, осуществляющих трансляцию телеканала, радиоканала по договору с вещателем таких телеканала или радиоканала, и о лицах, распространяющих телеканал, радиоканал в неизменном виде по договору с вещателем таких телеканала или радиоканала»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 Narrow" panose="020B0606020202030204" pitchFamily="34" charset="0"/>
              </a:rPr>
              <a:t>Настоящий порядок не распространяется на вещателей, осуществляющих наземное эфирное и спутниковое вещание, а также на вещателей обязательных общедоступных телеканалов и (или) радиоканалов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9124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Форма уведомления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8C2B4CD-021D-41CB-B4C2-3ADCAC394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87847"/>
              </p:ext>
            </p:extLst>
          </p:nvPr>
        </p:nvGraphicFramePr>
        <p:xfrm>
          <a:off x="135815" y="869950"/>
          <a:ext cx="8760894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Macro-Enabled Worksheet" r:id="rId5" imgW="14115840" imgH="6838932" progId="">
                  <p:embed/>
                </p:oleObj>
              </mc:Choice>
              <mc:Fallback>
                <p:oleObj name="Macro-Enabled Worksheet" r:id="rId5" imgW="14115840" imgH="6838932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15" y="869950"/>
                        <a:ext cx="8760894" cy="353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8117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5312" y="328811"/>
            <a:ext cx="8181834" cy="3945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7375E"/>
                </a:solidFill>
                <a:latin typeface="Arial Narrow" panose="020B0606020202030204" pitchFamily="34" charset="0"/>
              </a:rPr>
              <a:t>Нормативно-правовые акты: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286" y="716804"/>
            <a:ext cx="8892714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Федеральный закон РФ от 27.12.1991 № 2124-1 «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О средствах массовой информации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Федеральный закон от 04.05.2011 № 99-ФЗ «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О лицензировании отдельных видов деятельности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  <a:tabLst>
                <a:tab pos="5748338" algn="l"/>
              </a:tabLst>
            </a:pPr>
            <a:r>
              <a:rPr lang="ru-RU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закон от </a:t>
            </a:r>
            <a:r>
              <a:rPr lang="ru-RU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23.02.2013 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№ 15-ФЗ «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Об охране здоровья граждан </a:t>
            </a:r>
            <a:b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от  воздействия окружающего табачного дыма и последствий потребления табака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»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Кодекс Российской Федерации об административных правонарушениях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Положение о лицензировании телевизионного вещания и радиовещания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b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(утв. постановлением Правительства РФ от 08.12.2011 № 1025</a:t>
            </a:r>
            <a:r>
              <a:rPr lang="ru-RU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ГОСТ Р 57767-2017</a:t>
            </a:r>
            <a:r>
              <a:rPr lang="ru-RU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, утвержденный приказом </a:t>
            </a:r>
            <a:r>
              <a:rPr lang="ru-RU" dirty="0" err="1" smtClean="0">
                <a:solidFill>
                  <a:srgbClr val="17375E"/>
                </a:solidFill>
                <a:latin typeface="Arial Narrow" panose="020B0606020202030204" pitchFamily="34" charset="0"/>
              </a:rPr>
              <a:t>Росстандарта</a:t>
            </a:r>
            <a:r>
              <a:rPr lang="ru-RU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от 05.10.2017 № 1344-ст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ГОСТ Р 57763-2017</a:t>
            </a:r>
            <a:r>
              <a:rPr lang="ru-RU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, утвержденный приказом </a:t>
            </a:r>
            <a:r>
              <a:rPr lang="ru-RU" dirty="0" err="1" smtClean="0">
                <a:solidFill>
                  <a:srgbClr val="17375E"/>
                </a:solidFill>
                <a:latin typeface="Arial Narrow" panose="020B0606020202030204" pitchFamily="34" charset="0"/>
              </a:rPr>
              <a:t>Росстандарта</a:t>
            </a:r>
            <a:r>
              <a:rPr lang="ru-RU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от 05.10.2017 № 1340-ст</a:t>
            </a:r>
          </a:p>
          <a:p>
            <a:pPr marL="285750" indent="-285750" algn="just">
              <a:lnSpc>
                <a:spcPct val="110000"/>
              </a:lnSpc>
              <a:buFont typeface="Wingdings" pitchFamily="2" charset="2"/>
              <a:buChar char="Ø"/>
            </a:pPr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1682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350" y="205978"/>
            <a:ext cx="8553450" cy="1038621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Arial Narrow" panose="020B0606020202030204" pitchFamily="34" charset="0"/>
              </a:rPr>
              <a:t>Рекомендуемый образец № 1.1 Уведомление о предоставлении вещателем сведений об операторах связи, осуществляющих трансляцию телеканала, радиоканала в случае, если вещатель одновременно является и оператором связи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A46E70B3-5B3A-4C3D-AA22-B57289D68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970017"/>
              </p:ext>
            </p:extLst>
          </p:nvPr>
        </p:nvGraphicFramePr>
        <p:xfrm>
          <a:off x="529287" y="1244600"/>
          <a:ext cx="7982431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5" imgW="9294869" imgH="4528310" progId="">
                  <p:embed/>
                </p:oleObj>
              </mc:Choice>
              <mc:Fallback>
                <p:oleObj name="Document" r:id="rId5" imgW="9294869" imgH="452831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87" y="1244600"/>
                        <a:ext cx="7982431" cy="332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26240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147" y="1074297"/>
            <a:ext cx="7624553" cy="3313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Сопроводительное письмо должно содержать в себе информацию о количестве договоров в приложенном уведомлении и подписано уполномоченным лицом с печатью организации. Также обращаем внимание, что при заполнении данной формы уведомления необходимо вносить сведения о каждом договоре на отдельную </a:t>
            </a:r>
            <a:r>
              <a:rPr lang="ru-RU" sz="2000" dirty="0" smtClean="0"/>
              <a:t>вкладку</a:t>
            </a:r>
            <a:endParaRPr lang="ru-RU" sz="2000" dirty="0"/>
          </a:p>
          <a:p>
            <a:pPr marL="0" indent="0" algn="ctr">
              <a:buNone/>
            </a:pP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 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F4753779-DB5C-4089-B054-AAB84ACCA256}"/>
              </a:ext>
            </a:extLst>
          </p:cNvPr>
          <p:cNvGrpSpPr/>
          <p:nvPr/>
        </p:nvGrpSpPr>
        <p:grpSpPr>
          <a:xfrm>
            <a:off x="1947342" y="3239037"/>
            <a:ext cx="1939422" cy="1232189"/>
            <a:chOff x="5752740" y="1064436"/>
            <a:chExt cx="2802031" cy="1781354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C1725BE3-4903-4370-93BC-AE22B21A87A5}"/>
                </a:ext>
              </a:extLst>
            </p:cNvPr>
            <p:cNvSpPr/>
            <p:nvPr/>
          </p:nvSpPr>
          <p:spPr>
            <a:xfrm>
              <a:off x="5752740" y="1064436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0DB3C0CC-5C50-4F03-A496-682CE81B745D}"/>
                </a:ext>
              </a:extLst>
            </p:cNvPr>
            <p:cNvSpPr txBox="1"/>
            <p:nvPr/>
          </p:nvSpPr>
          <p:spPr>
            <a:xfrm>
              <a:off x="5856823" y="1288719"/>
              <a:ext cx="2589686" cy="125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Вещатель</a:t>
              </a:r>
            </a:p>
          </p:txBody>
        </p:sp>
      </p:grp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6A25BC74-7610-4FF1-88DC-3FD0B368750E}"/>
              </a:ext>
            </a:extLst>
          </p:cNvPr>
          <p:cNvSpPr/>
          <p:nvPr/>
        </p:nvSpPr>
        <p:spPr>
          <a:xfrm rot="16200000">
            <a:off x="4146446" y="3375657"/>
            <a:ext cx="641350" cy="818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15BB7516-E2C6-4D36-9F0F-DF8DDE9C64A6}"/>
              </a:ext>
            </a:extLst>
          </p:cNvPr>
          <p:cNvGrpSpPr/>
          <p:nvPr/>
        </p:nvGrpSpPr>
        <p:grpSpPr>
          <a:xfrm>
            <a:off x="5010432" y="3232411"/>
            <a:ext cx="2133600" cy="1232189"/>
            <a:chOff x="5833947" y="1376577"/>
            <a:chExt cx="2857300" cy="1781354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="" xmlns:a16="http://schemas.microsoft.com/office/drawing/2014/main" id="{FFC7D992-3875-4072-9751-10757FB6FD45}"/>
                </a:ext>
              </a:extLst>
            </p:cNvPr>
            <p:cNvSpPr/>
            <p:nvPr/>
          </p:nvSpPr>
          <p:spPr>
            <a:xfrm>
              <a:off x="5833947" y="1376577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B9FBC934-AB0F-4B76-B715-1221D10BE511}"/>
                </a:ext>
              </a:extLst>
            </p:cNvPr>
            <p:cNvSpPr txBox="1"/>
            <p:nvPr/>
          </p:nvSpPr>
          <p:spPr>
            <a:xfrm>
              <a:off x="6063134" y="1463535"/>
              <a:ext cx="2628113" cy="1607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Роскомнадзор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73344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747" y="731846"/>
            <a:ext cx="7624553" cy="3313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 Narrow" panose="020B0606020202030204" pitchFamily="34" charset="0"/>
              </a:rPr>
              <a:t>Представленная форма уведомления заполняется вещателем и направляется приложением к сопроводительному письму на электронном носителе либо направляется с сопроводительным письмом по электронной почте на адрес </a:t>
            </a:r>
            <a:r>
              <a:rPr lang="ru-RU" sz="2000" dirty="0">
                <a:latin typeface="Arial Narrow" panose="020B0606020202030204" pitchFamily="34" charset="0"/>
                <a:hlinkClick r:id="rId3"/>
              </a:rPr>
              <a:t>a.romanova@rkn.gov.ru</a:t>
            </a:r>
            <a:r>
              <a:rPr lang="ru-RU" sz="2000" dirty="0">
                <a:latin typeface="Arial Narrow" panose="020B0606020202030204" pitchFamily="34" charset="0"/>
              </a:rPr>
              <a:t> с одновременной отправкой сопроводительного письма </a:t>
            </a:r>
            <a:r>
              <a:rPr lang="ru-RU" sz="2000" b="1" u="sng" dirty="0">
                <a:latin typeface="Arial Narrow" panose="020B0606020202030204" pitchFamily="34" charset="0"/>
              </a:rPr>
              <a:t>по </a:t>
            </a:r>
            <a:r>
              <a:rPr lang="ru-RU" sz="2000" b="1" u="sng" dirty="0" smtClean="0">
                <a:latin typeface="Arial Narrow" panose="020B0606020202030204" pitchFamily="34" charset="0"/>
              </a:rPr>
              <a:t>почте</a:t>
            </a: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  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F4753779-DB5C-4089-B054-AAB84ACCA256}"/>
              </a:ext>
            </a:extLst>
          </p:cNvPr>
          <p:cNvGrpSpPr/>
          <p:nvPr/>
        </p:nvGrpSpPr>
        <p:grpSpPr>
          <a:xfrm>
            <a:off x="1103805" y="2872821"/>
            <a:ext cx="1939422" cy="1232189"/>
            <a:chOff x="5752740" y="1064436"/>
            <a:chExt cx="2802031" cy="1781354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C1725BE3-4903-4370-93BC-AE22B21A87A5}"/>
                </a:ext>
              </a:extLst>
            </p:cNvPr>
            <p:cNvSpPr/>
            <p:nvPr/>
          </p:nvSpPr>
          <p:spPr>
            <a:xfrm>
              <a:off x="5752740" y="1064436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0DB3C0CC-5C50-4F03-A496-682CE81B745D}"/>
                </a:ext>
              </a:extLst>
            </p:cNvPr>
            <p:cNvSpPr txBox="1"/>
            <p:nvPr/>
          </p:nvSpPr>
          <p:spPr>
            <a:xfrm>
              <a:off x="5856823" y="1288719"/>
              <a:ext cx="2589686" cy="125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Вещатель</a:t>
              </a:r>
            </a:p>
          </p:txBody>
        </p:sp>
      </p:grp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6A25BC74-7610-4FF1-88DC-3FD0B368750E}"/>
              </a:ext>
            </a:extLst>
          </p:cNvPr>
          <p:cNvSpPr/>
          <p:nvPr/>
        </p:nvSpPr>
        <p:spPr>
          <a:xfrm rot="16200000">
            <a:off x="3262409" y="3022115"/>
            <a:ext cx="641350" cy="818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15BB7516-E2C6-4D36-9F0F-DF8DDE9C64A6}"/>
              </a:ext>
            </a:extLst>
          </p:cNvPr>
          <p:cNvGrpSpPr/>
          <p:nvPr/>
        </p:nvGrpSpPr>
        <p:grpSpPr>
          <a:xfrm>
            <a:off x="4067280" y="2872821"/>
            <a:ext cx="2133600" cy="1232189"/>
            <a:chOff x="5833947" y="1376577"/>
            <a:chExt cx="2857300" cy="1781354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="" xmlns:a16="http://schemas.microsoft.com/office/drawing/2014/main" id="{FFC7D992-3875-4072-9751-10757FB6FD45}"/>
                </a:ext>
              </a:extLst>
            </p:cNvPr>
            <p:cNvSpPr/>
            <p:nvPr/>
          </p:nvSpPr>
          <p:spPr>
            <a:xfrm>
              <a:off x="5833947" y="1376577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B9FBC934-AB0F-4B76-B715-1221D10BE511}"/>
                </a:ext>
              </a:extLst>
            </p:cNvPr>
            <p:cNvSpPr txBox="1"/>
            <p:nvPr/>
          </p:nvSpPr>
          <p:spPr>
            <a:xfrm>
              <a:off x="6063134" y="1463535"/>
              <a:ext cx="2628113" cy="1607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Роскомнадзор</a:t>
              </a:r>
            </a:p>
          </p:txBody>
        </p:sp>
      </p:grpSp>
      <p:sp>
        <p:nvSpPr>
          <p:cNvPr id="11" name="Знак ''минус'' 10">
            <a:extLst>
              <a:ext uri="{FF2B5EF4-FFF2-40B4-BE49-F238E27FC236}">
                <a16:creationId xmlns="" xmlns:a16="http://schemas.microsoft.com/office/drawing/2014/main" id="{5E300527-B6E6-44F3-B310-163B8007C69E}"/>
              </a:ext>
            </a:extLst>
          </p:cNvPr>
          <p:cNvSpPr/>
          <p:nvPr/>
        </p:nvSpPr>
        <p:spPr>
          <a:xfrm>
            <a:off x="5869987" y="2250621"/>
            <a:ext cx="2372313" cy="16730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a.romanova@rkn.gov.ru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12" name="Знак ''минус'' 11">
            <a:extLst>
              <a:ext uri="{FF2B5EF4-FFF2-40B4-BE49-F238E27FC236}">
                <a16:creationId xmlns="" xmlns:a16="http://schemas.microsoft.com/office/drawing/2014/main" id="{61ED80A7-0CB5-404F-89E3-C18A0C226641}"/>
              </a:ext>
            </a:extLst>
          </p:cNvPr>
          <p:cNvSpPr/>
          <p:nvPr/>
        </p:nvSpPr>
        <p:spPr>
          <a:xfrm>
            <a:off x="5869987" y="3110659"/>
            <a:ext cx="2372313" cy="16730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почта</a:t>
            </a:r>
          </a:p>
        </p:txBody>
      </p:sp>
    </p:spTree>
    <p:extLst>
      <p:ext uri="{BB962C8B-B14F-4D97-AF65-F5344CB8AC3E}">
        <p14:creationId xmlns:p14="http://schemas.microsoft.com/office/powerpoint/2010/main" val="106563863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5FCB2-91F1-4990-901E-00274E58883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723" y="804753"/>
            <a:ext cx="7624553" cy="3313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 Narrow" panose="020B0606020202030204" pitchFamily="34" charset="0"/>
              </a:rPr>
              <a:t>По вопросам заполнения </a:t>
            </a:r>
            <a:r>
              <a:rPr lang="ru-RU" sz="2000" b="1" dirty="0">
                <a:latin typeface="Arial Narrow" panose="020B0606020202030204" pitchFamily="34" charset="0"/>
              </a:rPr>
              <a:t>формы уведомления вещателя о договорах с операторами связи</a:t>
            </a:r>
            <a:r>
              <a:rPr lang="ru-RU" sz="2000" dirty="0">
                <a:latin typeface="Arial Narrow" panose="020B0606020202030204" pitchFamily="34" charset="0"/>
              </a:rPr>
              <a:t> обращаться по телефону (495)587-40-83, </a:t>
            </a:r>
          </a:p>
          <a:p>
            <a:pPr marL="0" indent="0" algn="ctr">
              <a:buNone/>
            </a:pPr>
            <a:r>
              <a:rPr lang="ru-RU" sz="2000" dirty="0">
                <a:latin typeface="Arial Narrow" panose="020B0606020202030204" pitchFamily="34" charset="0"/>
              </a:rPr>
              <a:t>(495) 587-43-46 (доб. 427, 428, 429, 430).</a:t>
            </a: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F4753779-DB5C-4089-B054-AAB84ACCA256}"/>
              </a:ext>
            </a:extLst>
          </p:cNvPr>
          <p:cNvGrpSpPr/>
          <p:nvPr/>
        </p:nvGrpSpPr>
        <p:grpSpPr>
          <a:xfrm>
            <a:off x="1103805" y="2872821"/>
            <a:ext cx="1939422" cy="1232189"/>
            <a:chOff x="5752740" y="1064436"/>
            <a:chExt cx="2802031" cy="1781354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C1725BE3-4903-4370-93BC-AE22B21A87A5}"/>
                </a:ext>
              </a:extLst>
            </p:cNvPr>
            <p:cNvSpPr/>
            <p:nvPr/>
          </p:nvSpPr>
          <p:spPr>
            <a:xfrm>
              <a:off x="5752740" y="1064436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0DB3C0CC-5C50-4F03-A496-682CE81B745D}"/>
                </a:ext>
              </a:extLst>
            </p:cNvPr>
            <p:cNvSpPr txBox="1"/>
            <p:nvPr/>
          </p:nvSpPr>
          <p:spPr>
            <a:xfrm>
              <a:off x="5856823" y="1288719"/>
              <a:ext cx="2589686" cy="1258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Вещатель</a:t>
              </a:r>
            </a:p>
          </p:txBody>
        </p:sp>
      </p:grp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6A25BC74-7610-4FF1-88DC-3FD0B368750E}"/>
              </a:ext>
            </a:extLst>
          </p:cNvPr>
          <p:cNvSpPr/>
          <p:nvPr/>
        </p:nvSpPr>
        <p:spPr>
          <a:xfrm rot="16200000">
            <a:off x="3262409" y="3022115"/>
            <a:ext cx="641350" cy="818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15BB7516-E2C6-4D36-9F0F-DF8DDE9C64A6}"/>
              </a:ext>
            </a:extLst>
          </p:cNvPr>
          <p:cNvGrpSpPr/>
          <p:nvPr/>
        </p:nvGrpSpPr>
        <p:grpSpPr>
          <a:xfrm>
            <a:off x="4067280" y="2872821"/>
            <a:ext cx="2133600" cy="1232189"/>
            <a:chOff x="5833947" y="1376577"/>
            <a:chExt cx="2857300" cy="1781354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="" xmlns:a16="http://schemas.microsoft.com/office/drawing/2014/main" id="{FFC7D992-3875-4072-9751-10757FB6FD45}"/>
                </a:ext>
              </a:extLst>
            </p:cNvPr>
            <p:cNvSpPr/>
            <p:nvPr/>
          </p:nvSpPr>
          <p:spPr>
            <a:xfrm>
              <a:off x="5833947" y="1376577"/>
              <a:ext cx="2802031" cy="178135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B9FBC934-AB0F-4B76-B715-1221D10BE511}"/>
                </a:ext>
              </a:extLst>
            </p:cNvPr>
            <p:cNvSpPr txBox="1"/>
            <p:nvPr/>
          </p:nvSpPr>
          <p:spPr>
            <a:xfrm>
              <a:off x="6063134" y="1463535"/>
              <a:ext cx="2628113" cy="1607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Роскомнадзор</a:t>
              </a:r>
            </a:p>
          </p:txBody>
        </p:sp>
      </p:grpSp>
      <p:sp>
        <p:nvSpPr>
          <p:cNvPr id="11" name="Знак ''минус'' 10">
            <a:extLst>
              <a:ext uri="{FF2B5EF4-FFF2-40B4-BE49-F238E27FC236}">
                <a16:creationId xmlns="" xmlns:a16="http://schemas.microsoft.com/office/drawing/2014/main" id="{5E300527-B6E6-44F3-B310-163B8007C69E}"/>
              </a:ext>
            </a:extLst>
          </p:cNvPr>
          <p:cNvSpPr/>
          <p:nvPr/>
        </p:nvSpPr>
        <p:spPr>
          <a:xfrm>
            <a:off x="5869987" y="2250621"/>
            <a:ext cx="2372313" cy="16730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a.romanova@rkn.gov.ru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12" name="Знак ''минус'' 11">
            <a:extLst>
              <a:ext uri="{FF2B5EF4-FFF2-40B4-BE49-F238E27FC236}">
                <a16:creationId xmlns="" xmlns:a16="http://schemas.microsoft.com/office/drawing/2014/main" id="{61ED80A7-0CB5-404F-89E3-C18A0C226641}"/>
              </a:ext>
            </a:extLst>
          </p:cNvPr>
          <p:cNvSpPr/>
          <p:nvPr/>
        </p:nvSpPr>
        <p:spPr>
          <a:xfrm>
            <a:off x="5869987" y="3110659"/>
            <a:ext cx="2372313" cy="16730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почта</a:t>
            </a:r>
          </a:p>
        </p:txBody>
      </p:sp>
    </p:spTree>
    <p:extLst>
      <p:ext uri="{BB962C8B-B14F-4D97-AF65-F5344CB8AC3E}">
        <p14:creationId xmlns:p14="http://schemas.microsoft.com/office/powerpoint/2010/main" val="262281094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ст. 19.2 Закона РФ от 27.12.1991 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№ </a:t>
            </a: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»</a:t>
            </a:r>
            <a:endParaRPr lang="ru-RU" dirty="0"/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564702" y="4741384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01282123"/>
              </p:ext>
            </p:extLst>
          </p:nvPr>
        </p:nvGraphicFramePr>
        <p:xfrm>
          <a:off x="422694" y="690114"/>
          <a:ext cx="8462514" cy="445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34378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ст. 19.2 Закона РФ от 27.12.1991 N 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информации»</a:t>
            </a:r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47" y="1026543"/>
            <a:ext cx="5037827" cy="3568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17375E"/>
                </a:solidFill>
                <a:latin typeface="Arial Narrow" panose="020B0606020202030204" pitchFamily="34" charset="0"/>
              </a:rPr>
              <a:t>ФОРМА УВЕДОМЛЕНИЯ УСТАНОВЛЕНА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Приказом Роскомнадзора от 12.04.2016 </a:t>
            </a:r>
            <a:b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№ 122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«Об утверждении формы уведомления </a:t>
            </a:r>
            <a:b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о получении редакцией средства массовой информации, вещателем или издателем денежных средств от иностранных источников» (Зарегистрировано в Минюсте России </a:t>
            </a:r>
            <a:endParaRPr lang="ru-RU" sz="2000" dirty="0" smtClean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23.06.2016 № </a:t>
            </a:r>
            <a:r>
              <a:rPr lang="ru-RU" sz="2000" dirty="0">
                <a:solidFill>
                  <a:srgbClr val="17375E"/>
                </a:solidFill>
                <a:latin typeface="Arial Narrow" panose="020B0606020202030204" pitchFamily="34" charset="0"/>
              </a:rPr>
              <a:t>42624)</a:t>
            </a:r>
          </a:p>
          <a:p>
            <a:pPr marL="0" indent="0">
              <a:buNone/>
            </a:pPr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C:\Users\Пахомова\Desktop\Сним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8" y="500331"/>
            <a:ext cx="3294160" cy="39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386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ст. 19.2 Закона РФ от 27.12.1991 N 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информации»</a:t>
            </a:r>
            <a:endParaRPr lang="ru-RU" dirty="0">
              <a:solidFill>
                <a:srgbClr val="17375E"/>
              </a:solidFill>
            </a:endParaRPr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452" y="1026543"/>
            <a:ext cx="8548777" cy="3568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ПОРЯДОК ПОДАЧИ УВЕДОМЛЕНИЯ УСТАНОВЛЕН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4453" y="1715222"/>
            <a:ext cx="83676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Постановлением Правительства РФ от 28.04.2016 № 368</a:t>
            </a:r>
          </a:p>
          <a:p>
            <a:endParaRPr lang="ru-RU" dirty="0">
              <a:solidFill>
                <a:srgbClr val="17375E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«Об утверждении Правил предоставления информации о получении редакцией средства массовой информации, вещателем или издателем денежных средств от иностранного государства, международной организации, иностранной организации, от выполняющей в соответствии с законодательством Российской Федерации функции иностранного агента некоммерческой организации, иностранного гражданина, лица без гражданства, а также от Российской организации, участниками и (или) учредителями которой являются указанные лица»</a:t>
            </a:r>
          </a:p>
        </p:txBody>
      </p:sp>
    </p:spTree>
    <p:extLst>
      <p:ext uri="{BB962C8B-B14F-4D97-AF65-F5344CB8AC3E}">
        <p14:creationId xmlns:p14="http://schemas.microsoft.com/office/powerpoint/2010/main" val="34308147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ст. 19.2 Закона РФ от 27.12.1991 N 2124-1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 средствах массовой информации»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2137"/>
              </p:ext>
            </p:extLst>
          </p:nvPr>
        </p:nvGraphicFramePr>
        <p:xfrm>
          <a:off x="457200" y="1009292"/>
          <a:ext cx="8281358" cy="380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63109" y="472413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3047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ima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52" y="573404"/>
            <a:ext cx="29368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/>
          </p:cNvSpPr>
          <p:nvPr/>
        </p:nvSpPr>
        <p:spPr bwMode="auto">
          <a:xfrm>
            <a:off x="1690766" y="2000943"/>
            <a:ext cx="2427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ст</a:t>
            </a:r>
            <a:r>
              <a:rPr lang="ru-RU" altLang="ru-RU" sz="2000" b="1" dirty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. </a:t>
            </a:r>
            <a:r>
              <a:rPr lang="ru-RU" alt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13.15.1 </a:t>
            </a:r>
            <a:r>
              <a:rPr lang="ru-RU" altLang="ru-RU" sz="2000" b="1" dirty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КоАП РФ</a:t>
            </a:r>
          </a:p>
        </p:txBody>
      </p:sp>
      <p:sp>
        <p:nvSpPr>
          <p:cNvPr id="10" name="Text Box 4"/>
          <p:cNvSpPr txBox="1">
            <a:spLocks/>
          </p:cNvSpPr>
          <p:nvPr/>
        </p:nvSpPr>
        <p:spPr bwMode="auto">
          <a:xfrm>
            <a:off x="494665" y="0"/>
            <a:ext cx="498602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 </a:t>
            </a:r>
            <a:r>
              <a:rPr lang="ru-RU" sz="1600" b="1" dirty="0" smtClean="0">
                <a:latin typeface="Arial Narrow" pitchFamily="34" charset="0"/>
              </a:rPr>
              <a:t>Непредоставление либо несвоевременное предоставление редакцией средства массовой информации, вещателем или издателем информации о получении денежных средств, предоставление которой предусмотрено законодательством Российской Федерации о средствах массовой информации</a:t>
            </a:r>
          </a:p>
          <a:p>
            <a:pPr algn="ctr"/>
            <a:endParaRPr lang="ru-RU" altLang="ru-RU" sz="2000" b="1" dirty="0">
              <a:solidFill>
                <a:srgbClr val="17375E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  <a:sym typeface="Arial Narrow" pitchFamily="34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2698590" y="1533611"/>
            <a:ext cx="436563" cy="460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1361"/>
                </a:moveTo>
                <a:lnTo>
                  <a:pt x="5400" y="1136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361"/>
                </a:lnTo>
                <a:lnTo>
                  <a:pt x="21600" y="11361"/>
                </a:lnTo>
                <a:lnTo>
                  <a:pt x="10800" y="21600"/>
                </a:lnTo>
                <a:lnTo>
                  <a:pt x="0" y="1136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45720" rIns="45720" anchor="ctr"/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2701607" y="2366962"/>
            <a:ext cx="436563" cy="463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1361"/>
                </a:moveTo>
                <a:lnTo>
                  <a:pt x="5400" y="1136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361"/>
                </a:lnTo>
                <a:lnTo>
                  <a:pt x="21600" y="11361"/>
                </a:lnTo>
                <a:lnTo>
                  <a:pt x="10800" y="21600"/>
                </a:lnTo>
                <a:lnTo>
                  <a:pt x="0" y="1136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45720" rIns="45720" anchor="ctr"/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Text Box 7"/>
          <p:cNvSpPr txBox="1">
            <a:spLocks/>
          </p:cNvSpPr>
          <p:nvPr/>
        </p:nvSpPr>
        <p:spPr bwMode="auto">
          <a:xfrm>
            <a:off x="1191260" y="2793047"/>
            <a:ext cx="364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АДМИНИСТРАТИВНЫЙ ШТРАФ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5725" y="3139757"/>
            <a:ext cx="60293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buFont typeface="Wingdings" pitchFamily="2" charset="2"/>
              <a:buChar char="Ø"/>
            </a:pPr>
            <a:r>
              <a:rPr lang="ru-RU" altLang="ru-RU" sz="1400" dirty="0">
                <a:latin typeface="Arial Narrow" pitchFamily="34" charset="0"/>
              </a:rPr>
              <a:t>на должностных лиц </a:t>
            </a:r>
            <a:r>
              <a:rPr lang="ru-RU" altLang="ru-RU" sz="1400" dirty="0" smtClean="0">
                <a:latin typeface="Arial Narrow" pitchFamily="34" charset="0"/>
              </a:rPr>
              <a:t>– от </a:t>
            </a:r>
            <a:r>
              <a:rPr lang="en-US" altLang="ru-RU" sz="1400" b="1" dirty="0" smtClean="0">
                <a:latin typeface="Arial Narrow" pitchFamily="34" charset="0"/>
              </a:rPr>
              <a:t>3</a:t>
            </a:r>
            <a:r>
              <a:rPr lang="ru-RU" altLang="ru-RU" sz="1400" b="1" dirty="0" smtClean="0">
                <a:latin typeface="Arial Narrow" pitchFamily="34" charset="0"/>
              </a:rPr>
              <a:t>0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  <a:r>
              <a:rPr lang="ru-RU" altLang="ru-RU" sz="1400" dirty="0">
                <a:latin typeface="Arial Narrow" pitchFamily="34" charset="0"/>
              </a:rPr>
              <a:t>до </a:t>
            </a:r>
            <a:r>
              <a:rPr lang="en-US" altLang="ru-RU" sz="1400" b="1" dirty="0" smtClean="0">
                <a:latin typeface="Arial Narrow" pitchFamily="34" charset="0"/>
              </a:rPr>
              <a:t>5</a:t>
            </a:r>
            <a:r>
              <a:rPr lang="ru-RU" altLang="ru-RU" sz="1400" b="1" dirty="0" smtClean="0">
                <a:latin typeface="Arial Narrow" pitchFamily="34" charset="0"/>
              </a:rPr>
              <a:t>0 </a:t>
            </a:r>
            <a:r>
              <a:rPr lang="ru-RU" altLang="ru-RU" sz="1400" dirty="0">
                <a:latin typeface="Arial Narrow" pitchFamily="34" charset="0"/>
              </a:rPr>
              <a:t>тысяч рублей;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Arial Narrow" pitchFamily="34" charset="0"/>
              </a:rPr>
              <a:t> на юридических лиц -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от </a:t>
            </a:r>
            <a:r>
              <a:rPr lang="ru-RU" sz="1400" b="1" dirty="0" smtClean="0">
                <a:latin typeface="Arial Narrow" pitchFamily="34" charset="0"/>
              </a:rPr>
              <a:t>однократной</a:t>
            </a:r>
            <a:r>
              <a:rPr lang="ru-RU" sz="1400" dirty="0" smtClean="0">
                <a:latin typeface="Arial Narrow" pitchFamily="34" charset="0"/>
              </a:rPr>
              <a:t> до </a:t>
            </a:r>
            <a:r>
              <a:rPr lang="ru-RU" sz="1400" b="1" dirty="0" smtClean="0">
                <a:latin typeface="Arial Narrow" pitchFamily="34" charset="0"/>
              </a:rPr>
              <a:t>двукратной</a:t>
            </a:r>
            <a:r>
              <a:rPr lang="ru-RU" sz="1400" dirty="0" smtClean="0">
                <a:latin typeface="Arial Narrow" pitchFamily="34" charset="0"/>
              </a:rPr>
              <a:t> суммы денежных средств, которые получены редакцией СМИ, вещателем или издателем и информация о получении которых должна предоставляться в соответствии с законодательством Российской Федерации о средствах массовой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429333540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4627" y="3803536"/>
            <a:ext cx="7230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7375E"/>
                </a:solidFill>
                <a:latin typeface="Arial Narrow" panose="020B0606020202030204" pitchFamily="34" charset="0"/>
              </a:rPr>
              <a:t>УПРАВЛЕНИЕ РОСКОМНАДЗОРА ПО ДАЛЬНЕВОСТОЧНОМУ ФЕДЕРАЛЬНОМУ ОКРУГУ</a:t>
            </a: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9550" y="684436"/>
            <a:ext cx="8648700" cy="394522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п. «д» ч. 1 ст. 16 Федерального закона от 23.02.2013 № 15-ФЗ </a:t>
            </a:r>
            <a:b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«Об охране здоровья граждан от воздействия окружающего табачного дыма и последствий потребления табака»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235" y="1496942"/>
            <a:ext cx="44157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C0C0C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Не допускается демонстрация табачных изделий и процесса потребления табака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во вновь созданных</a:t>
            </a:r>
            <a:r>
              <a:rPr lang="ru-RU" sz="1600" b="1" dirty="0" smtClean="0">
                <a:solidFill>
                  <a:srgbClr val="0C0C0C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предназначенных  для детей  </a:t>
            </a:r>
            <a:r>
              <a:rPr lang="ru-RU" sz="1600" b="1" dirty="0" smtClean="0">
                <a:solidFill>
                  <a:srgbClr val="0C0C0C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аудиовизуальных произведениях, включая теле- и видеофильмы, в радио-, теле-, видео- и </a:t>
            </a:r>
            <a:r>
              <a:rPr lang="ru-RU" sz="1600" b="1" dirty="0" err="1" smtClean="0">
                <a:solidFill>
                  <a:srgbClr val="0C0C0C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кинохроникальных</a:t>
            </a:r>
            <a:r>
              <a:rPr lang="ru-RU" sz="1600" b="1" dirty="0" smtClean="0">
                <a:solidFill>
                  <a:srgbClr val="0C0C0C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 программах, сообщение в эфир, по кабелю и любое другое использование указанных произведений</a:t>
            </a:r>
            <a:r>
              <a:rPr lang="ru-RU" sz="1600" b="1" dirty="0" smtClean="0">
                <a:solidFill>
                  <a:schemeClr val="dk1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, представлений, </a:t>
            </a:r>
            <a:r>
              <a:rPr lang="ru-RU" sz="1600" b="1" dirty="0" smtClean="0">
                <a:solidFill>
                  <a:srgbClr val="0C0C0C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программ, в которых осуществляется демонстрация табачных изделий и процесса потребления табака</a:t>
            </a:r>
            <a:endParaRPr lang="ru-RU" sz="1600" dirty="0" smtClean="0">
              <a:solidFill>
                <a:srgbClr val="0C0C0C"/>
              </a:solidFill>
              <a:latin typeface="Arial Narrow" pitchFamily="34" charset="0"/>
              <a:ea typeface="Libre Franklin"/>
              <a:cs typeface="Libre Franklin"/>
              <a:sym typeface="Libre Franklin"/>
            </a:endParaRPr>
          </a:p>
          <a:p>
            <a:pPr marL="285750" indent="-285750"/>
            <a:endParaRPr lang="ru-RU" sz="16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Google Shape;198;p11"/>
          <p:cNvSpPr/>
          <p:nvPr/>
        </p:nvSpPr>
        <p:spPr>
          <a:xfrm>
            <a:off x="5006339" y="1068564"/>
            <a:ext cx="2988945" cy="2028966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6"/>
          </a:solidFill>
          <a:ln w="25400" cap="flat" cmpd="sng">
            <a:solidFill>
              <a:srgbClr val="AF2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 dirty="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вновь созданными аудиовизуальными произведениями следует считать произведения, изготовленные после даты вступления в законную силу Федерального закона № 15-ФЗ, а именно 01 июня 2014 </a:t>
            </a:r>
            <a:r>
              <a:rPr lang="ru-RU" sz="1500" b="1" i="0" u="none" strike="noStrike" cap="none" dirty="0" smtClean="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года</a:t>
            </a:r>
            <a:r>
              <a:rPr lang="ru-RU" sz="1500" b="1" dirty="0" smtClean="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.</a:t>
            </a:r>
            <a:endParaRPr sz="1500" dirty="0"/>
          </a:p>
        </p:txBody>
      </p:sp>
      <p:pic>
        <p:nvPicPr>
          <p:cNvPr id="9" name="Google Shape;196;p11" descr="D:\Профиль\Рабочий стол\картинки для презентации\vyvody-i-rekomendacii.jpg"/>
          <p:cNvPicPr preferRelativeResize="0">
            <a:picLocks/>
          </p:cNvPicPr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173337" y="3371850"/>
            <a:ext cx="1021848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F:\1111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0" y="3140362"/>
            <a:ext cx="1965960" cy="13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486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9550" y="570136"/>
            <a:ext cx="8648700" cy="3945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ч. 2 ст. 16 Федерального закона от 23.02.2013 № 15-ФЗ </a:t>
            </a:r>
            <a:b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«Об охране здоровья граждан от воздействия окружающего табачного дыма и последствий потребления табака»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" y="1450181"/>
            <a:ext cx="47434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FF0000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Не</a:t>
            </a:r>
            <a:r>
              <a:rPr lang="ru-RU" dirty="0" smtClean="0">
                <a:solidFill>
                  <a:schemeClr val="lt1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 </a:t>
            </a:r>
            <a:r>
              <a:rPr lang="ru-RU" dirty="0" smtClean="0">
                <a:latin typeface="Arial Narrow" pitchFamily="34" charset="0"/>
                <a:ea typeface="Cambria Math"/>
                <a:cs typeface="Cambria Math"/>
                <a:sym typeface="Cambria Math"/>
              </a:rPr>
              <a:t>допускается демонстрация табачных изделий и процесса потребления табака </a:t>
            </a:r>
            <a:r>
              <a:rPr lang="ru-RU" dirty="0" smtClean="0">
                <a:solidFill>
                  <a:srgbClr val="FF0000"/>
                </a:solidFill>
                <a:latin typeface="Arial Narrow" pitchFamily="34" charset="0"/>
                <a:ea typeface="Cambria Math"/>
                <a:cs typeface="Cambria Math"/>
                <a:sym typeface="Cambria Math"/>
              </a:rPr>
              <a:t>во вновь созданных и предназначенных для взрослых</a:t>
            </a:r>
            <a:r>
              <a:rPr lang="ru-RU" dirty="0" smtClean="0">
                <a:latin typeface="Arial Narrow" pitchFamily="34" charset="0"/>
                <a:ea typeface="Cambria Math"/>
                <a:cs typeface="Cambria Math"/>
                <a:sym typeface="Cambria Math"/>
              </a:rPr>
              <a:t> аудиовизуальных произведениях, включая теле- и видеофильмы, в радио-, теле-, видео-  и </a:t>
            </a:r>
            <a:r>
              <a:rPr lang="ru-RU" dirty="0" err="1" smtClean="0">
                <a:latin typeface="Arial Narrow" pitchFamily="34" charset="0"/>
                <a:ea typeface="Cambria Math"/>
                <a:cs typeface="Cambria Math"/>
                <a:sym typeface="Cambria Math"/>
              </a:rPr>
              <a:t>кинохроникальных</a:t>
            </a:r>
            <a:r>
              <a:rPr lang="ru-RU" dirty="0" smtClean="0">
                <a:latin typeface="Arial Narrow" pitchFamily="34" charset="0"/>
                <a:ea typeface="Cambria Math"/>
                <a:cs typeface="Cambria Math"/>
                <a:sym typeface="Cambria Math"/>
              </a:rPr>
              <a:t> программах, сообщение в эфир, по кабелю и любое другое использование указанных произведений, программ, в которых осуществляется демонстрация табачных изделий и процесса потребления табака, за исключением случаев, если такое действие является                                                                                           неотъемлемой частью художественного замысла</a:t>
            </a:r>
            <a:endParaRPr lang="ru-RU" dirty="0" smtClean="0"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17375E"/>
              </a:solidFill>
              <a:latin typeface="Arial Narrow" pitchFamily="34" charset="0"/>
            </a:endParaRPr>
          </a:p>
        </p:txBody>
      </p:sp>
      <p:pic>
        <p:nvPicPr>
          <p:cNvPr id="8" name="Picture 4" descr="Ð¨ÐµÑÐ»Ð¾Ðº Ð¥Ð¾Ð»Ð¼Ñ, Ð³Ð¾Ð»ÑÐ¹ Ð´Ð¾Ð±ÑÑÐ¹ ÐºÑÐ¾ÐºÐ¾Ð´Ð¸Ð» Ð¸ ÑÐºÐ·Ð¾ÑÑÐ¸ÑÑ VS ÐÐ¾ÑÐ´ÑÐ¼Ð° Ð¸ Ð¡Ð¾Ð²ÑÐµÐ´ (Ð¤ÐÐ¢Ð) / Ð¥ÑÐ´Ð¾Ð¶ÐµÑÑÐ²ÐµÐ½Ð½ÑÐ¹ Ð¾Ð±ÑÐ°Ð· Ð¸ Ð°Ð½ÑÐ¸ÑÐ°Ð±Ð°ÑÐ½ÑÐ¹ Ð·Ð°ÐºÐ¾Ð½ â Ð°Ð²ÑÐ¾ÑÑÐºÐ°Ñ ÐºÐ¾Ð»Ð¾Ð½ÐºÐ° Â«ÐÐ Â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100" y="1154458"/>
            <a:ext cx="2628900" cy="20154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Google Shape;223;p14" descr="D:\Профиль\Рабочий стол\картинки для презентации\курение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24450" y="3355975"/>
            <a:ext cx="2203450" cy="163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5486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9125" y="989236"/>
            <a:ext cx="8648700" cy="3945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ИСКЛЮЧЕНИЕ: </a:t>
            </a:r>
            <a:r>
              <a:rPr lang="ru-RU" sz="20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если такое действие является неотъемлемой частью 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художественного замысла</a:t>
            </a:r>
            <a:b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</a:b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zhilina\Pictures\luchshie-filmi-pro-narkozavisimost-spisok-recenzii-i-otzi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58" y="2148144"/>
            <a:ext cx="3600792" cy="20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196;p11" descr="D:\Профиль\Рабочий стол\картинки для презентации\vyvody-i-rekomendacii.jpg"/>
          <p:cNvPicPr preferRelativeResize="0">
            <a:picLocks/>
          </p:cNvPicPr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86912" y="866775"/>
            <a:ext cx="1021848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Ð¨ÐµÑÐ»Ð¾Ðº Ð¥Ð¾Ð»Ð¼Ñ, Ð³Ð¾Ð»ÑÐ¹ Ð´Ð¾Ð±ÑÑÐ¹ ÐºÑÐ¾ÐºÐ¾Ð´Ð¸Ð» Ð¸ ÑÐºÐ·Ð¾ÑÑÐ¸ÑÑ VS ÐÐ¾ÑÐ´ÑÐ¼Ð° Ð¸ Ð¡Ð¾Ð²ÑÐµÐ´ (Ð¤ÐÐ¢Ð) / Ð¥ÑÐ´Ð¾Ð¶ÐµÑÑÐ²ÐµÐ½Ð½ÑÐ¹ Ð¾Ð±ÑÐ°Ð· Ð¸ Ð°Ð½ÑÐ¸ÑÐ°Ð±Ð°ÑÐ½ÑÐ¹ Ð·Ð°ÐºÐ¾Ð½ â Ð°Ð²ÑÐ¾ÑÑÐºÐ°Ñ ÐºÐ¾Ð»Ð¾Ð½ÐºÐ° Â«ÐÐ Â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0950" y="2249833"/>
            <a:ext cx="2628900" cy="20154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7434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ima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7" y="561974"/>
            <a:ext cx="29368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/>
          </p:cNvSpPr>
          <p:nvPr/>
        </p:nvSpPr>
        <p:spPr bwMode="auto">
          <a:xfrm>
            <a:off x="187721" y="2578158"/>
            <a:ext cx="2427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ч. 2 ст. 14.3.1 КоАП РФ</a:t>
            </a:r>
          </a:p>
        </p:txBody>
      </p:sp>
      <p:sp>
        <p:nvSpPr>
          <p:cNvPr id="10" name="Text Box 4"/>
          <p:cNvSpPr txBox="1">
            <a:spLocks/>
          </p:cNvSpPr>
          <p:nvPr/>
        </p:nvSpPr>
        <p:spPr bwMode="auto">
          <a:xfrm>
            <a:off x="717550" y="417512"/>
            <a:ext cx="45735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 Демонстрация табачных изделий или процесса потребления табака  во вновь созданных аудиовизуальных произведениях и предназначенных для:</a:t>
            </a:r>
          </a:p>
          <a:p>
            <a:pPr algn="ctr"/>
            <a:endParaRPr lang="ru-RU" altLang="ru-RU" sz="2000" b="1" dirty="0">
              <a:solidFill>
                <a:srgbClr val="17375E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  <a:sym typeface="Arial Narrow" pitchFamily="34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1189830" y="2105111"/>
            <a:ext cx="436563" cy="460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1361"/>
                </a:moveTo>
                <a:lnTo>
                  <a:pt x="5400" y="1136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361"/>
                </a:lnTo>
                <a:lnTo>
                  <a:pt x="21600" y="11361"/>
                </a:lnTo>
                <a:lnTo>
                  <a:pt x="10800" y="21600"/>
                </a:lnTo>
                <a:lnTo>
                  <a:pt x="0" y="1136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45720" rIns="45720" anchor="ctr"/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2770187" y="2881312"/>
            <a:ext cx="436563" cy="463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1361"/>
                </a:moveTo>
                <a:lnTo>
                  <a:pt x="5400" y="1136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361"/>
                </a:lnTo>
                <a:lnTo>
                  <a:pt x="21600" y="11361"/>
                </a:lnTo>
                <a:lnTo>
                  <a:pt x="10800" y="21600"/>
                </a:lnTo>
                <a:lnTo>
                  <a:pt x="0" y="1136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45720" rIns="45720" anchor="ctr"/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Text Box 7"/>
          <p:cNvSpPr txBox="1">
            <a:spLocks/>
          </p:cNvSpPr>
          <p:nvPr/>
        </p:nvSpPr>
        <p:spPr bwMode="auto">
          <a:xfrm>
            <a:off x="1168400" y="3370262"/>
            <a:ext cx="364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b="1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АДМИНИСТРАТИВНЫЙ ШТРАФ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87721" y="3779837"/>
            <a:ext cx="24407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400" dirty="0">
                <a:latin typeface="Arial Narrow" panose="020B0606020202030204" pitchFamily="34" charset="0"/>
              </a:rPr>
              <a:t>на должностных лиц –</a:t>
            </a:r>
          </a:p>
          <a:p>
            <a:pPr algn="ctr"/>
            <a:r>
              <a:rPr lang="ru-RU" altLang="ru-RU" sz="1400" dirty="0">
                <a:latin typeface="Arial Narrow" panose="020B0606020202030204" pitchFamily="34" charset="0"/>
              </a:rPr>
              <a:t>от </a:t>
            </a:r>
            <a:r>
              <a:rPr lang="ru-RU" altLang="ru-RU" sz="1400" b="1" dirty="0">
                <a:latin typeface="Arial Narrow" panose="020B0606020202030204" pitchFamily="34" charset="0"/>
              </a:rPr>
              <a:t>20</a:t>
            </a:r>
            <a:r>
              <a:rPr lang="ru-RU" altLang="ru-RU" sz="1400" dirty="0">
                <a:latin typeface="Arial Narrow" panose="020B0606020202030204" pitchFamily="34" charset="0"/>
              </a:rPr>
              <a:t> до </a:t>
            </a:r>
            <a:r>
              <a:rPr lang="ru-RU" altLang="ru-RU" sz="1400" b="1" dirty="0">
                <a:latin typeface="Arial Narrow" panose="020B0606020202030204" pitchFamily="34" charset="0"/>
              </a:rPr>
              <a:t>40</a:t>
            </a:r>
            <a:r>
              <a:rPr lang="ru-RU" altLang="ru-RU" sz="1400" dirty="0">
                <a:latin typeface="Arial Narrow" panose="020B0606020202030204" pitchFamily="34" charset="0"/>
              </a:rPr>
              <a:t> тысяч рублей; </a:t>
            </a:r>
          </a:p>
          <a:p>
            <a:pPr algn="ctr" eaLnBrk="1"/>
            <a:r>
              <a:rPr lang="ru-RU" altLang="ru-RU" sz="1400" dirty="0">
                <a:latin typeface="Arial Narrow" panose="020B0606020202030204" pitchFamily="34" charset="0"/>
              </a:rPr>
              <a:t>на юридических лиц – </a:t>
            </a:r>
          </a:p>
          <a:p>
            <a:pPr algn="ctr" eaLnBrk="1"/>
            <a:r>
              <a:rPr lang="ru-RU" altLang="ru-RU" sz="1400" dirty="0">
                <a:latin typeface="Arial Narrow" panose="020B0606020202030204" pitchFamily="34" charset="0"/>
              </a:rPr>
              <a:t>от </a:t>
            </a:r>
            <a:r>
              <a:rPr lang="ru-RU" altLang="ru-RU" sz="1400" b="1" dirty="0">
                <a:latin typeface="Arial Narrow" panose="020B0606020202030204" pitchFamily="34" charset="0"/>
              </a:rPr>
              <a:t>100</a:t>
            </a:r>
            <a:r>
              <a:rPr lang="ru-RU" altLang="ru-RU" sz="1400" dirty="0">
                <a:latin typeface="Arial Narrow" panose="020B0606020202030204" pitchFamily="34" charset="0"/>
              </a:rPr>
              <a:t> до </a:t>
            </a:r>
            <a:r>
              <a:rPr lang="ru-RU" altLang="ru-RU" sz="1400" b="1" dirty="0">
                <a:latin typeface="Arial Narrow" panose="020B0606020202030204" pitchFamily="34" charset="0"/>
              </a:rPr>
              <a:t>170</a:t>
            </a:r>
            <a:r>
              <a:rPr lang="ru-RU" altLang="ru-RU" sz="1400" dirty="0">
                <a:latin typeface="Arial Narrow" panose="020B0606020202030204" pitchFamily="34" charset="0"/>
              </a:rPr>
              <a:t> тысяч рублей.</a:t>
            </a:r>
          </a:p>
        </p:txBody>
      </p:sp>
      <p:sp>
        <p:nvSpPr>
          <p:cNvPr id="15" name="AutoShape 5"/>
          <p:cNvSpPr>
            <a:spLocks/>
          </p:cNvSpPr>
          <p:nvPr/>
        </p:nvSpPr>
        <p:spPr bwMode="auto">
          <a:xfrm>
            <a:off x="4087807" y="2090612"/>
            <a:ext cx="436563" cy="4603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1361"/>
                </a:moveTo>
                <a:lnTo>
                  <a:pt x="5400" y="11361"/>
                </a:lnTo>
                <a:lnTo>
                  <a:pt x="5400" y="0"/>
                </a:lnTo>
                <a:lnTo>
                  <a:pt x="16200" y="0"/>
                </a:lnTo>
                <a:lnTo>
                  <a:pt x="16200" y="11361"/>
                </a:lnTo>
                <a:lnTo>
                  <a:pt x="21600" y="11361"/>
                </a:lnTo>
                <a:lnTo>
                  <a:pt x="10800" y="21600"/>
                </a:lnTo>
                <a:lnTo>
                  <a:pt x="0" y="1136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45720" rIns="45720" anchor="ctr"/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6" name="Text Box 3"/>
          <p:cNvSpPr txBox="1">
            <a:spLocks/>
          </p:cNvSpPr>
          <p:nvPr/>
        </p:nvSpPr>
        <p:spPr bwMode="auto">
          <a:xfrm>
            <a:off x="717550" y="1747806"/>
            <a:ext cx="1411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взрослых</a:t>
            </a:r>
          </a:p>
        </p:txBody>
      </p:sp>
      <p:sp>
        <p:nvSpPr>
          <p:cNvPr id="17" name="Text Box 3"/>
          <p:cNvSpPr txBox="1">
            <a:spLocks/>
          </p:cNvSpPr>
          <p:nvPr/>
        </p:nvSpPr>
        <p:spPr bwMode="auto">
          <a:xfrm>
            <a:off x="3778348" y="1747806"/>
            <a:ext cx="1055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детей</a:t>
            </a:r>
          </a:p>
        </p:txBody>
      </p:sp>
      <p:sp>
        <p:nvSpPr>
          <p:cNvPr id="18" name="Text Box 3"/>
          <p:cNvSpPr txBox="1">
            <a:spLocks/>
          </p:cNvSpPr>
          <p:nvPr/>
        </p:nvSpPr>
        <p:spPr bwMode="auto">
          <a:xfrm>
            <a:off x="3232149" y="2568391"/>
            <a:ext cx="2427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b="1" dirty="0">
                <a:solidFill>
                  <a:srgbClr val="17375E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itchFamily="34" charset="0"/>
              </a:rPr>
              <a:t>ч. 3 ст. 14.3.1 КоАП РФ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218656" y="3779837"/>
            <a:ext cx="24407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на должностных лиц –</a:t>
            </a:r>
          </a:p>
          <a:p>
            <a:pPr algn="ctr"/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alt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20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до </a:t>
            </a:r>
            <a:r>
              <a:rPr lang="ru-RU" alt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50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тысяч рублей; </a:t>
            </a:r>
          </a:p>
          <a:p>
            <a:pPr algn="ctr" eaLnBrk="1"/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на юридических лиц – </a:t>
            </a:r>
          </a:p>
          <a:p>
            <a:pPr algn="ctr" eaLnBrk="1"/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от </a:t>
            </a:r>
            <a:r>
              <a:rPr lang="ru-RU" alt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до </a:t>
            </a:r>
            <a:r>
              <a:rPr lang="ru-RU" alt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200</a:t>
            </a:r>
            <a:r>
              <a:rPr lang="ru-RU" alt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тысяч рублей</a:t>
            </a:r>
            <a:r>
              <a:rPr lang="ru-RU" altLang="ru-RU" sz="14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3354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9550" y="684436"/>
            <a:ext cx="8648700" cy="3945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ч. 3 ст. 16 Федерального закона от 23.02.2013 № 15-ФЗ </a:t>
            </a:r>
            <a:b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«Об охране здоровья граждан от воздействия окружающего табачного дыма и последствий потребления табака»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455" y="1604191"/>
            <a:ext cx="4886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При демонстрации аудиовизуальных произведений, в которых осуществляется демонстрация табачных изделий и процесса потребления табака, 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вещатель или организатор демонстрации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должен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17375E"/>
                </a:solidFill>
                <a:latin typeface="Arial Narrow" panose="020B0606020202030204" pitchFamily="34" charset="0"/>
              </a:rPr>
              <a:t>обеспечить трансляцию социальной рекламы о вреде потребления табака</a:t>
            </a:r>
            <a:r>
              <a:rPr lang="ru-RU" dirty="0">
                <a:solidFill>
                  <a:srgbClr val="17375E"/>
                </a:solidFill>
                <a:latin typeface="Arial Narrow" panose="020B0606020202030204" pitchFamily="34" charset="0"/>
              </a:rPr>
              <a:t> непосредственно перед началом или во время демонстрации такого произведения, такой программы.</a:t>
            </a:r>
          </a:p>
        </p:txBody>
      </p:sp>
      <p:pic>
        <p:nvPicPr>
          <p:cNvPr id="6" name="Picture 2" descr="C:\Users\Пахомова\Desktop\Презентация для вещателей\Сним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0" y="1612711"/>
            <a:ext cx="3593325" cy="262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5004899" y="1334104"/>
            <a:ext cx="582612" cy="557213"/>
          </a:xfrm>
          <a:custGeom>
            <a:avLst/>
            <a:gdLst>
              <a:gd name="T0" fmla="*/ 2147483647 w 21452"/>
              <a:gd name="T1" fmla="*/ 2147483647 h 20405"/>
              <a:gd name="T2" fmla="*/ 2147483647 w 21452"/>
              <a:gd name="T3" fmla="*/ 2147483647 h 20405"/>
              <a:gd name="T4" fmla="*/ 2147483647 w 21452"/>
              <a:gd name="T5" fmla="*/ 2147483647 h 20405"/>
              <a:gd name="T6" fmla="*/ 2147483647 w 21452"/>
              <a:gd name="T7" fmla="*/ 2147483647 h 204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52" h="20405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BBB59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37999"/>
              </a:srgbClr>
            </a:outerShdw>
          </a:effectLst>
        </p:spPr>
        <p:txBody>
          <a:bodyPr lIns="45720" rIns="45720" anchor="ctr"/>
          <a:lstStyle>
            <a:defPPr>
              <a:defRPr lang="ru-RU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>
              <a:defRPr/>
            </a:pPr>
            <a:endParaRPr lang="ru-RU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08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50" y="398686"/>
            <a:ext cx="8648700" cy="3945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Федеральный закон от 13.03.2006 № 38-ФЗ «О рекламе»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650" y="897436"/>
            <a:ext cx="4886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latin typeface="Arial Narrow" pitchFamily="34" charset="0"/>
              </a:rPr>
              <a:t>Социальная реклама 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достижение благотворительных и иных общественно полезных целей, а также обеспечение интересов государства</a:t>
            </a:r>
            <a:endParaRPr lang="ru-RU" dirty="0">
              <a:solidFill>
                <a:srgbClr val="17375E"/>
              </a:solidFill>
              <a:latin typeface="Arial Narrow" pitchFamily="34" charset="0"/>
            </a:endParaRPr>
          </a:p>
        </p:txBody>
      </p:sp>
      <p:pic>
        <p:nvPicPr>
          <p:cNvPr id="7" name="Google Shape;214;p13" descr="D:\Профиль\Рабочий стол\картинки для презентации\maxresdefault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124450" y="1149524"/>
            <a:ext cx="3733800" cy="221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6;p13" descr="D:\Профиль\Рабочий стол\картинки для презентации\hqdefault (1)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62082" y="2962275"/>
            <a:ext cx="3605118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708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717235" y="4700651"/>
            <a:ext cx="2133600" cy="273844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Google Shape;230;p15"/>
          <p:cNvSpPr/>
          <p:nvPr/>
        </p:nvSpPr>
        <p:spPr>
          <a:xfrm>
            <a:off x="2343151" y="466725"/>
            <a:ext cx="6562724" cy="3924300"/>
          </a:xfrm>
          <a:prstGeom prst="rect">
            <a:avLst/>
          </a:prstGeom>
          <a:solidFill>
            <a:srgbClr val="00B050"/>
          </a:solidFill>
          <a:ln w="76200" cap="flat" cmpd="sng">
            <a:solidFill>
              <a:srgbClr val="3147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Реклама может размещаться перед началом или во время демонстрации аудиовизуального произведения, при этом ее продолжительность не учитывается в общем объеме рекламы, распространяемой в программе. Реклама о вреде табака может быть оформлена в виде "бегущей строки", самостоятельного видеоряда или иным способом, однако она в любом случае должна быть удобна для восприятия. Информацию, </a:t>
            </a:r>
            <a:r>
              <a:rPr lang="ru-RU" sz="1800" b="1" i="0" u="none" strike="noStrike" cap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которая  </a:t>
            </a:r>
            <a:r>
              <a:rPr lang="ru-RU" sz="1800" b="1" i="0" u="none" strike="noStrike" cap="none" smtClean="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 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ней содержится, необходимо излагать шрифтом достаточного размера и контрастности. Кроме того, в рекламе должна содержаться информация о вреде потребления табака </a:t>
            </a:r>
            <a:endParaRPr sz="1800" b="1" i="0" u="none" strike="noStrike" cap="none" dirty="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(письмо ФАС России от 14.05.2014 N АК/19317/14                                         "О социальной рекламе о вреде потребления табака")</a:t>
            </a:r>
            <a:endParaRPr dirty="0"/>
          </a:p>
        </p:txBody>
      </p:sp>
      <p:pic>
        <p:nvPicPr>
          <p:cNvPr id="9" name="Google Shape;229;p15" descr="D:\Профиль\Рабочий стол\картинки для презентации\shutterstock_123142174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04901" y="2765949"/>
            <a:ext cx="1200150" cy="1596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708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1595</Words>
  <Application>Microsoft Office PowerPoint</Application>
  <PresentationFormat>Экран (16:9)</PresentationFormat>
  <Paragraphs>169</Paragraphs>
  <Slides>29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Macro-Enabled Worksheet</vt:lpstr>
      <vt:lpstr>Document</vt:lpstr>
      <vt:lpstr>Презентация PowerPoint</vt:lpstr>
      <vt:lpstr>Нормативно-правовые акты:</vt:lpstr>
      <vt:lpstr>п. «д» ч. 1 ст. 16 Федерального закона от 23.02.2013 № 15-ФЗ  «Об охране здоровья граждан от воздействия окружающего табачного дыма и последствий потребления табака»</vt:lpstr>
      <vt:lpstr>ч. 2 ст. 16 Федерального закона от 23.02.2013 № 15-ФЗ  «Об охране здоровья граждан от воздействия окружающего табачного дыма и последствий потребления табака»</vt:lpstr>
      <vt:lpstr>ИСКЛЮЧЕНИЕ: если такое действие является неотъемлемой частью художественного замысла </vt:lpstr>
      <vt:lpstr>Презентация PowerPoint</vt:lpstr>
      <vt:lpstr>ч. 3 ст. 16 Федерального закона от 23.02.2013 № 15-ФЗ  «Об охране здоровья граждан от воздействия окружающего табачного дыма и последствий потребления табака»</vt:lpstr>
      <vt:lpstr>Федеральный закон от 13.03.2006 № 38-ФЗ «О рекламе»</vt:lpstr>
      <vt:lpstr>Презентация PowerPoint</vt:lpstr>
      <vt:lpstr>Презентация PowerPoint</vt:lpstr>
      <vt:lpstr>п. 5 ч. 9 ст. 31 Закона РФ от 27.12.1991 N 2124-1  «О средствах массовой информации»</vt:lpstr>
      <vt:lpstr>п. 5 ч. 9 ст. 31 Закона РФ от 27.12.1991 N 2124-1  «О средствах массовой информации»</vt:lpstr>
      <vt:lpstr>п. 5 ч. 9 ст. 31 Закона РФ от 27.12.1991 N 2124-1  «О средствах массовой информации»</vt:lpstr>
      <vt:lpstr>Приказ Минкомсвязи России  от 25.04.2014 № 108</vt:lpstr>
      <vt:lpstr>п. 5 ч. 9 ст. 31 Закона РФ от 27.12.1991 N 2124-1  «О средствах массовой информации»</vt:lpstr>
      <vt:lpstr>ст. 31.9 Закона РФ от 27.12.1991 N 2124-1  «О средствах массовой информации»</vt:lpstr>
      <vt:lpstr>ст. 31.9 Закона РФ от 27.12.1991 N 2124-1  «О средствах массовой информации»</vt:lpstr>
      <vt:lpstr>Презентация PowerPoint</vt:lpstr>
      <vt:lpstr>Форма уведомления</vt:lpstr>
      <vt:lpstr>Рекомендуемый образец № 1.1 Уведомление о предоставлении вещателем сведений об операторах связи, осуществляющих трансляцию телеканала, радиоканала в случае, если вещатель одновременно является и оператором связи</vt:lpstr>
      <vt:lpstr>Презентация PowerPoint</vt:lpstr>
      <vt:lpstr>Презентация PowerPoint</vt:lpstr>
      <vt:lpstr>Презентация PowerPoint</vt:lpstr>
      <vt:lpstr>ст. 19.2 Закона РФ от 27.12.1991 № 2124-1  «О средствах массовой информации»</vt:lpstr>
      <vt:lpstr>ст. 19.2 Закона РФ от 27.12.1991 N 2124-1  «О средствах массовой информации»</vt:lpstr>
      <vt:lpstr>ст. 19.2 Закона РФ от 27.12.1991 N 2124-1  «О средствах массовой информации»</vt:lpstr>
      <vt:lpstr>ст. 19.2 Закона РФ от 27.12.1991 N 2124-1  «О средствах массовой информации»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Чирич</dc:creator>
  <cp:lastModifiedBy>Чирич</cp:lastModifiedBy>
  <cp:revision>499</cp:revision>
  <cp:lastPrinted>2019-06-29T04:21:39Z</cp:lastPrinted>
  <dcterms:created xsi:type="dcterms:W3CDTF">2015-01-29T07:54:40Z</dcterms:created>
  <dcterms:modified xsi:type="dcterms:W3CDTF">2020-01-13T07:11:13Z</dcterms:modified>
</cp:coreProperties>
</file>