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1"/>
  </p:notesMasterIdLst>
  <p:sldIdLst>
    <p:sldId id="256" r:id="rId2"/>
    <p:sldId id="315" r:id="rId3"/>
    <p:sldId id="310" r:id="rId4"/>
    <p:sldId id="270" r:id="rId5"/>
    <p:sldId id="309" r:id="rId6"/>
    <p:sldId id="320" r:id="rId7"/>
    <p:sldId id="321" r:id="rId8"/>
    <p:sldId id="322" r:id="rId9"/>
    <p:sldId id="323" r:id="rId10"/>
    <p:sldId id="311" r:id="rId11"/>
    <p:sldId id="318" r:id="rId12"/>
    <p:sldId id="319" r:id="rId13"/>
    <p:sldId id="312" r:id="rId14"/>
    <p:sldId id="296" r:id="rId15"/>
    <p:sldId id="280" r:id="rId16"/>
    <p:sldId id="279" r:id="rId17"/>
    <p:sldId id="281" r:id="rId18"/>
    <p:sldId id="302" r:id="rId19"/>
    <p:sldId id="313" r:id="rId20"/>
    <p:sldId id="284" r:id="rId21"/>
    <p:sldId id="305" r:id="rId22"/>
    <p:sldId id="303" r:id="rId23"/>
    <p:sldId id="304" r:id="rId24"/>
    <p:sldId id="314" r:id="rId25"/>
    <p:sldId id="325" r:id="rId26"/>
    <p:sldId id="293" r:id="rId27"/>
    <p:sldId id="306" r:id="rId28"/>
    <p:sldId id="324" r:id="rId29"/>
    <p:sldId id="258" r:id="rId3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F22857-9DC9-42C5-977A-9F1C5DF9F66B}">
          <p14:sldIdLst>
            <p14:sldId id="256"/>
          </p14:sldIdLst>
        </p14:section>
        <p14:section name="Раздел без заголовка" id="{5ED6A402-E5F1-43BE-9C07-398209CB2DC5}">
          <p14:sldIdLst>
            <p14:sldId id="315"/>
            <p14:sldId id="310"/>
            <p14:sldId id="270"/>
            <p14:sldId id="309"/>
            <p14:sldId id="320"/>
            <p14:sldId id="321"/>
            <p14:sldId id="322"/>
            <p14:sldId id="323"/>
            <p14:sldId id="311"/>
            <p14:sldId id="318"/>
            <p14:sldId id="319"/>
            <p14:sldId id="312"/>
            <p14:sldId id="296"/>
            <p14:sldId id="280"/>
            <p14:sldId id="279"/>
            <p14:sldId id="281"/>
            <p14:sldId id="302"/>
            <p14:sldId id="313"/>
            <p14:sldId id="284"/>
            <p14:sldId id="305"/>
            <p14:sldId id="303"/>
            <p14:sldId id="304"/>
            <p14:sldId id="314"/>
            <p14:sldId id="325"/>
            <p14:sldId id="293"/>
            <p14:sldId id="306"/>
            <p14:sldId id="324"/>
            <p14:sldId id="25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00AEEF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5" autoAdjust="0"/>
    <p:restoredTop sz="84457" autoAdjust="0"/>
  </p:normalViewPr>
  <p:slideViewPr>
    <p:cSldViewPr snapToGrid="0" showGuides="1">
      <p:cViewPr>
        <p:scale>
          <a:sx n="150" d="100"/>
          <a:sy n="150" d="100"/>
        </p:scale>
        <p:origin x="-630" y="216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4A97"/>
                </a:solidFill>
              </a:defRPr>
            </a:pPr>
            <a:r>
              <a:rPr lang="ru-RU" sz="1600" dirty="0" smtClean="0">
                <a:solidFill>
                  <a:srgbClr val="004A97"/>
                </a:solidFill>
                <a:latin typeface="Arial Narrow" panose="020B0606020202030204" pitchFamily="34" charset="0"/>
              </a:rPr>
              <a:t>2/3 штатных сотрудников</a:t>
            </a:r>
            <a:r>
              <a:rPr lang="ru-RU" sz="3600" dirty="0" smtClean="0">
                <a:solidFill>
                  <a:srgbClr val="004A97"/>
                </a:solidFill>
                <a:latin typeface="Arial Narrow" panose="020B0606020202030204" pitchFamily="34" charset="0"/>
              </a:rPr>
              <a:t> </a:t>
            </a:r>
            <a:endParaRPr lang="ru-RU" sz="3600" dirty="0">
              <a:solidFill>
                <a:srgbClr val="004A97"/>
              </a:solidFill>
              <a:latin typeface="Arial Narrow" panose="020B0606020202030204" pitchFamily="34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pattFill prst="dkDnDiag">
              <a:fgClr>
                <a:schemeClr val="accent5"/>
              </a:fgClr>
              <a:bgClr>
                <a:schemeClr val="bg1"/>
              </a:bgClr>
            </a:pattFill>
          </c:spPr>
          <c:dPt>
            <c:idx val="0"/>
            <c:bubble3D val="0"/>
            <c:spPr>
              <a:pattFill prst="sphere">
                <a:fgClr>
                  <a:schemeClr val="accent5"/>
                </a:fgClr>
                <a:bgClr>
                  <a:schemeClr val="bg1"/>
                </a:bgClr>
              </a:pattFill>
            </c:spPr>
          </c:dPt>
          <c:dPt>
            <c:idx val="1"/>
            <c:bubble3D val="0"/>
            <c:spPr>
              <a:pattFill prst="ltVert">
                <a:fgClr>
                  <a:schemeClr val="accent5"/>
                </a:fgClr>
                <a:bgClr>
                  <a:schemeClr val="bg1"/>
                </a:bgClr>
              </a:pattFill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8F22D-F571-4FCA-83CA-9ED44796D97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4D3DC-946C-4BF2-8DDB-C4AB776C70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850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4D3DC-946C-4BF2-8DDB-C4AB776C709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821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4D3DC-946C-4BF2-8DDB-C4AB776C709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69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500F2BA156E9A7FFAD1FD260B6CAAA45757074461ECC70B83CBFEC02E2C82F50CFD26112CDBA2057B5F1FA4F6D42B34F94FE7F599E6DC130vAR0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v.mail.ru/rostov_na_donu/channel/1139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A3F2B1A830D29451AA8B1C6CC0F049EF817B069C50074C23D803442278D07E3EE44466366AC9DC26EE5E55B1C457587B32DE209CqC44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321" y="2386100"/>
            <a:ext cx="81907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«Соблюдение отдельных требований </a:t>
            </a:r>
            <a:r>
              <a:rPr lang="ru-RU" sz="2000" dirty="0"/>
              <a:t>законодательства, </a:t>
            </a:r>
            <a:r>
              <a:rPr lang="ru-RU" sz="2000" dirty="0" smtClean="0"/>
              <a:t>предъявляемых </a:t>
            </a:r>
          </a:p>
          <a:p>
            <a:pPr algn="ctr"/>
            <a:r>
              <a:rPr lang="ru-RU" sz="2000" dirty="0" smtClean="0"/>
              <a:t>к </a:t>
            </a:r>
            <a:r>
              <a:rPr lang="ru-RU" sz="2000" dirty="0"/>
              <a:t>печатным </a:t>
            </a:r>
            <a:r>
              <a:rPr lang="ru-RU" sz="2000" dirty="0" smtClean="0"/>
              <a:t>и сетевым СМИ: </a:t>
            </a:r>
          </a:p>
          <a:p>
            <a:pPr algn="ctr"/>
            <a:r>
              <a:rPr lang="ru-RU" sz="2000" b="1" dirty="0" smtClean="0"/>
              <a:t>УСТАВ РЕДАКЦИИ СМИ. </a:t>
            </a:r>
          </a:p>
          <a:p>
            <a:pPr algn="ctr"/>
            <a:r>
              <a:rPr lang="ru-RU" sz="2000" b="1" dirty="0" smtClean="0"/>
              <a:t>ТРЕБОВАНИЯ к ОБОРОТУ ИНФОРМАЦИОННОЙ ПРОДУКЦИИ в СМИ</a:t>
            </a:r>
            <a:r>
              <a:rPr lang="ru-RU" sz="2000" dirty="0" smtClean="0"/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8624" y="3875941"/>
            <a:ext cx="5586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Управление Роскомнадзора по Дальневосточному федеральному округу</a:t>
            </a:r>
            <a:endParaRPr lang="ru-RU" sz="14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3421" y="4630560"/>
            <a:ext cx="1414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Хабаровск</a:t>
            </a:r>
            <a:r>
              <a:rPr lang="ru-RU" sz="1400" b="1" smtClean="0">
                <a:solidFill>
                  <a:srgbClr val="17375E"/>
                </a:solidFill>
                <a:latin typeface="Arial Narrow" panose="020B0606020202030204" pitchFamily="34" charset="0"/>
              </a:rPr>
              <a:t>, 2019 </a:t>
            </a:r>
            <a:endParaRPr lang="ru-RU" sz="14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1" y="1621639"/>
            <a:ext cx="7620989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342900" y="120212"/>
            <a:ext cx="2504364" cy="373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Практическая часть</a:t>
            </a:r>
            <a:endParaRPr lang="ru-RU" sz="16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96850" y="659962"/>
            <a:ext cx="8585200" cy="37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Соответствуют ли указанные положения Устава редакции статье 20 Закона «О СМИ» ?</a:t>
            </a:r>
            <a:endParaRPr lang="ru-RU" sz="1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8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0" y="2015339"/>
            <a:ext cx="7620989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48795" y="493699"/>
            <a:ext cx="8274704" cy="10818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Положения раздела 10 Устава редакции газеты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противоречат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положениям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статьи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20 Закона о СМИ, так как в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статье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20 четко определено, что Устав редакции средства массовой информации принимается на общем собрании коллектива журналистов - штатных сотрудников редакции большинством голосов при наличии не менее двух третей его состава и утверждается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учредителем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Умножение 5"/>
          <p:cNvSpPr/>
          <p:nvPr/>
        </p:nvSpPr>
        <p:spPr>
          <a:xfrm>
            <a:off x="149362" y="160914"/>
            <a:ext cx="598867" cy="66557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342900" y="120212"/>
            <a:ext cx="2504364" cy="373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8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46288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62" y="1308101"/>
            <a:ext cx="8842176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2" y="2927350"/>
            <a:ext cx="8842176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292100" y="187290"/>
            <a:ext cx="2504364" cy="403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Практическая часть</a:t>
            </a:r>
          </a:p>
          <a:p>
            <a:endParaRPr lang="ru-RU" sz="16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96850" y="659962"/>
            <a:ext cx="8680450" cy="64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latin typeface="Arial Narrow" panose="020B0606020202030204" pitchFamily="34" charset="0"/>
              </a:rPr>
              <a:t>В полной ли мере отражены обязанности учредителя в пункте 3.4.3 Договора между </a:t>
            </a:r>
            <a:r>
              <a:rPr lang="ru-RU" sz="1600" b="1" dirty="0">
                <a:latin typeface="Arial Narrow" panose="020B0606020202030204" pitchFamily="34" charset="0"/>
              </a:rPr>
              <a:t>учредителем и редакцией справочника ?</a:t>
            </a:r>
          </a:p>
        </p:txBody>
      </p:sp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434697" y="4778375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11</a:t>
            </a:fld>
            <a:endParaRPr lang="ru-RU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36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434697" y="4778375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12</a:t>
            </a:fld>
            <a:endParaRPr lang="ru-RU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822450"/>
            <a:ext cx="84836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298107"/>
            <a:ext cx="8483600" cy="74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46050" y="487164"/>
            <a:ext cx="8847038" cy="12336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Пунктом 3.4.3  Договора между учредителем и редакцией справочника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не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в полной мере отражены обязанности учредителя по направлению уведомления в регистрирующий орган в соответствии со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статьей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11 Закона о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СМИ </a:t>
            </a:r>
            <a:r>
              <a:rPr lang="ru-RU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(отсутствуют положения о случаях изменения места нахождения учредителя, принятии решения о прекращении, приостановлении или возобновлении деятельности СМИ)</a:t>
            </a:r>
            <a:endParaRPr lang="ru-RU" sz="1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8800" y="4038600"/>
            <a:ext cx="8013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 Narrow" panose="020B0606020202030204" pitchFamily="34" charset="0"/>
              </a:rPr>
              <a:t>При наступлении событий, предусмотренных ст. 11 Закона «О СМИ</a:t>
            </a:r>
            <a:r>
              <a:rPr lang="ru-RU" sz="1600" b="1" dirty="0" smtClean="0">
                <a:latin typeface="Arial Narrow" panose="020B0606020202030204" pitchFamily="34" charset="0"/>
              </a:rPr>
              <a:t>», </a:t>
            </a:r>
            <a:r>
              <a:rPr lang="ru-RU" sz="1600" b="1" dirty="0">
                <a:latin typeface="Arial Narrow" panose="020B0606020202030204" pitchFamily="34" charset="0"/>
              </a:rPr>
              <a:t>учредитель обязан внести изменения в запись о регистрации СМИ либо направить уведомление в адрес регистрирующего </a:t>
            </a:r>
            <a:r>
              <a:rPr lang="ru-RU" sz="1600" b="1" dirty="0" smtClean="0">
                <a:latin typeface="Arial Narrow" panose="020B0606020202030204" pitchFamily="34" charset="0"/>
              </a:rPr>
              <a:t>органа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9" y="4111625"/>
            <a:ext cx="554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88701"/>
            <a:ext cx="4572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36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13</a:t>
            </a:fld>
            <a:endParaRPr lang="ru-RU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4"/>
          <p:cNvSpPr txBox="1">
            <a:spLocks/>
          </p:cNvSpPr>
          <p:nvPr/>
        </p:nvSpPr>
        <p:spPr>
          <a:xfrm>
            <a:off x="457200" y="502276"/>
            <a:ext cx="8229600" cy="7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42950"/>
            <a:ext cx="9144000" cy="4281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Утвержден:</a:t>
            </a:r>
          </a:p>
          <a:p>
            <a:r>
              <a:rPr lang="ru-RU" sz="1400" dirty="0" smtClean="0"/>
              <a:t>Приказом главного редактора средства массовой информации МАУ «Вести </a:t>
            </a:r>
            <a:r>
              <a:rPr lang="ru-RU" sz="1400" dirty="0" err="1" smtClean="0"/>
              <a:t>Удикан</a:t>
            </a:r>
            <a:r>
              <a:rPr lang="ru-RU" sz="1400" dirty="0" smtClean="0"/>
              <a:t>»</a:t>
            </a:r>
          </a:p>
          <a:p>
            <a:r>
              <a:rPr lang="ru-RU" sz="1400" dirty="0" smtClean="0"/>
              <a:t>№ 1 от «01»05.2018 г.</a:t>
            </a:r>
          </a:p>
          <a:p>
            <a:r>
              <a:rPr lang="ru-RU" sz="1400" b="1" dirty="0" smtClean="0"/>
              <a:t>Устав редакции средства массовой информации «Вести </a:t>
            </a:r>
            <a:r>
              <a:rPr lang="ru-RU" sz="1400" b="1" dirty="0" err="1" smtClean="0"/>
              <a:t>Удикан</a:t>
            </a:r>
            <a:r>
              <a:rPr lang="ru-RU" sz="1400" b="1" dirty="0" smtClean="0"/>
              <a:t>»</a:t>
            </a:r>
            <a:endParaRPr lang="ru-RU" sz="1400" dirty="0" smtClean="0"/>
          </a:p>
          <a:p>
            <a:r>
              <a:rPr lang="ru-RU" sz="1400" b="1" dirty="0" smtClean="0"/>
              <a:t>1. Общие положения</a:t>
            </a:r>
            <a:endParaRPr lang="ru-RU" sz="1400" dirty="0" smtClean="0"/>
          </a:p>
          <a:p>
            <a:r>
              <a:rPr lang="ru-RU" sz="1400" dirty="0" smtClean="0"/>
              <a:t> 1.1. Редакция СМИ «Вести </a:t>
            </a:r>
            <a:r>
              <a:rPr lang="ru-RU" sz="1400" dirty="0" err="1" smtClean="0"/>
              <a:t>Удикан</a:t>
            </a:r>
            <a:r>
              <a:rPr lang="ru-RU" sz="1400" dirty="0" smtClean="0"/>
              <a:t>»(в дальнейшем именуемая «Редакция») осуществляет производство и выпуск средства массовой информации - газеты «Вести </a:t>
            </a:r>
            <a:r>
              <a:rPr lang="ru-RU" sz="1400" dirty="0" err="1" smtClean="0"/>
              <a:t>Удикан</a:t>
            </a:r>
            <a:r>
              <a:rPr lang="ru-RU" sz="1400" dirty="0" smtClean="0"/>
              <a:t>» (в дальнейшем именуемого «СМИ»).</a:t>
            </a:r>
          </a:p>
          <a:p>
            <a:r>
              <a:rPr lang="ru-RU" sz="1400" dirty="0" smtClean="0"/>
              <a:t>1.2.  Учредителем СМИ является администрация п. </a:t>
            </a:r>
            <a:r>
              <a:rPr lang="ru-RU" sz="1400" dirty="0" err="1" smtClean="0"/>
              <a:t>Удикан</a:t>
            </a:r>
            <a:r>
              <a:rPr lang="ru-RU" sz="1400" dirty="0" smtClean="0"/>
              <a:t> (далее – Учредитель).</a:t>
            </a:r>
          </a:p>
          <a:p>
            <a:r>
              <a:rPr lang="ru-RU" sz="1400" dirty="0" smtClean="0"/>
              <a:t>1.3. Редакция средства массовой информации (дата принятия решения о регистрации и регистрационный номер) (далее – Редакция СМИ) осуществляет производство и выпуск средства массовой информации на основе профессиональной самостоятельности и в соответствии с Законом Российской Федерации от 27 декабря 1991 года 2124-1 «О средствах массовой информации» (далее - Закон о СМИ). </a:t>
            </a:r>
          </a:p>
          <a:p>
            <a:r>
              <a:rPr lang="ru-RU" sz="1400" dirty="0" smtClean="0"/>
              <a:t>1.4. Управление редакцией СМИ осуществляется в соответствии с законодательством Российской Федерации, настоящим Уставом, Уставом и локальными нормативными актами Учредителя.  </a:t>
            </a:r>
          </a:p>
          <a:p>
            <a:r>
              <a:rPr lang="ru-RU" sz="1400" dirty="0" smtClean="0"/>
              <a:t>1.5. Редакция СМИ  является юридическим лицом. </a:t>
            </a:r>
          </a:p>
          <a:p>
            <a:r>
              <a:rPr lang="ru-RU" sz="1400" dirty="0" smtClean="0"/>
              <a:t>1.6. По обязательствам, возникшим в результате деятельности Редакции, Учредитель несет ответственность всем принадлежащим ему имуществом, выступает истцом и ответчиком в суде, арбитражном суде.</a:t>
            </a:r>
          </a:p>
          <a:p>
            <a:r>
              <a:rPr lang="ru-RU" sz="1400" dirty="0" smtClean="0"/>
              <a:t>1.7. Адрес (местонахождение) учредителя: Хабаровский край, п. </a:t>
            </a:r>
            <a:r>
              <a:rPr lang="ru-RU" sz="1400" dirty="0" err="1" smtClean="0"/>
              <a:t>Удикан</a:t>
            </a:r>
            <a:r>
              <a:rPr lang="ru-RU" sz="1400" dirty="0" smtClean="0"/>
              <a:t>, ул. Победы, д.4.</a:t>
            </a:r>
          </a:p>
          <a:p>
            <a:r>
              <a:rPr lang="ru-RU" sz="1400" dirty="0" smtClean="0"/>
              <a:t>1.8. Адрес (местонахождение) редакции: г. Хабаровск, ул. Ленина, д. 4, </a:t>
            </a:r>
            <a:r>
              <a:rPr lang="ru-RU" sz="1400" dirty="0" err="1" smtClean="0"/>
              <a:t>каб</a:t>
            </a:r>
            <a:r>
              <a:rPr lang="ru-RU" sz="1400" dirty="0" smtClean="0"/>
              <a:t>. 503.</a:t>
            </a:r>
            <a:endParaRPr lang="ru-RU" sz="1400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-101600" y="0"/>
            <a:ext cx="2504364" cy="373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Практическая часть</a:t>
            </a:r>
            <a:endParaRPr lang="ru-RU" sz="16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0" y="291662"/>
            <a:ext cx="8318500" cy="50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latin typeface="Calibri" pitchFamily="34" charset="0"/>
              </a:rPr>
              <a:t>Соответствует ли приведенный пример Устава редакции статье 20 Закона «О СМИ» ?</a:t>
            </a:r>
            <a:endParaRPr lang="ru-RU" sz="1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3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4"/>
          <p:cNvSpPr txBox="1">
            <a:spLocks/>
          </p:cNvSpPr>
          <p:nvPr/>
        </p:nvSpPr>
        <p:spPr>
          <a:xfrm>
            <a:off x="457200" y="502276"/>
            <a:ext cx="8229600" cy="7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205823"/>
            <a:ext cx="8468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Ч. 1 ст. 6 Федерального закона </a:t>
            </a:r>
            <a:r>
              <a:rPr lang="ru-RU" b="1" dirty="0">
                <a:latin typeface="Arial Narrow" panose="020B0606020202030204" pitchFamily="34" charset="0"/>
              </a:rPr>
              <a:t>от 29.12.2010 № </a:t>
            </a:r>
            <a:r>
              <a:rPr lang="ru-RU" b="1" dirty="0" smtClean="0">
                <a:latin typeface="Arial Narrow" panose="020B0606020202030204" pitchFamily="34" charset="0"/>
              </a:rPr>
              <a:t>436-ФЗ 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8180" y="628490"/>
            <a:ext cx="664417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Осуществление классификации информационной </a:t>
            </a:r>
            <a:r>
              <a:rPr lang="ru-RU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продукции (</a:t>
            </a:r>
            <a:r>
              <a:rPr lang="ru-RU" sz="2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знак информационной продукции)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44" y="2349584"/>
            <a:ext cx="7362233" cy="247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8956" y="1279537"/>
            <a:ext cx="81478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Классификация </a:t>
            </a:r>
            <a:r>
              <a:rPr lang="ru-RU" sz="1600" dirty="0">
                <a:latin typeface="Arial Narrow" panose="020B0606020202030204" pitchFamily="34" charset="0"/>
                <a:cs typeface="Times New Roman" pitchFamily="18" charset="0"/>
              </a:rPr>
              <a:t>информационной продукции осуществляется ее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производителями и (или) распространителями самостоятельно</a:t>
            </a:r>
            <a:r>
              <a:rPr lang="ru-RU" sz="16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  <a:cs typeface="Times New Roman" pitchFamily="18" charset="0"/>
              </a:rPr>
              <a:t>(в том числе с участием эксперта, экспертов и (или) экспертных организаций, отвечающих требованиям ст.17 </a:t>
            </a:r>
            <a:r>
              <a:rPr lang="ru-RU" sz="1600" dirty="0" smtClean="0">
                <a:latin typeface="Arial Narrow" panose="020B0606020202030204" pitchFamily="34" charset="0"/>
              </a:rPr>
              <a:t>Федерального закона № 436-ФЗ</a:t>
            </a: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) </a:t>
            </a:r>
            <a:r>
              <a:rPr lang="ru-RU" sz="1600" dirty="0">
                <a:latin typeface="Arial Narrow" panose="020B0606020202030204" pitchFamily="34" charset="0"/>
                <a:cs typeface="Times New Roman" pitchFamily="18" charset="0"/>
              </a:rPr>
              <a:t>до начала ее оборота на территории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305024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4"/>
          <p:cNvSpPr txBox="1">
            <a:spLocks/>
          </p:cNvSpPr>
          <p:nvPr/>
        </p:nvSpPr>
        <p:spPr>
          <a:xfrm>
            <a:off x="457200" y="502276"/>
            <a:ext cx="8229600" cy="7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2460" y="218226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Ст. 11 </a:t>
            </a:r>
            <a:r>
              <a:rPr lang="ru-RU" b="1" dirty="0">
                <a:latin typeface="Arial Narrow" panose="020B0606020202030204" pitchFamily="34" charset="0"/>
              </a:rPr>
              <a:t>Федеральный закон от 29.12.2010 № 436-ФЗ                     «О защите детей от информации, причиняющей вред их здоровью и развитию»</a:t>
            </a:r>
          </a:p>
        </p:txBody>
      </p:sp>
      <p:pic>
        <p:nvPicPr>
          <p:cNvPr id="2050" name="Picture 2" descr="F:\436 ФЗ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60" y="679891"/>
            <a:ext cx="2651213" cy="38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5056" y="1298473"/>
            <a:ext cx="6128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AEEF"/>
                </a:solidFill>
              </a:rPr>
              <a:t>Общие требования к обороту </a:t>
            </a:r>
            <a:r>
              <a:rPr lang="ru-RU" b="1" dirty="0" smtClean="0">
                <a:solidFill>
                  <a:srgbClr val="00AEEF"/>
                </a:solidFill>
              </a:rPr>
              <a:t>информационной продукции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9602" y="1725383"/>
            <a:ext cx="57992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ctr"/>
            <a:r>
              <a:rPr lang="ru-RU" sz="1600" b="1" dirty="0">
                <a:latin typeface="Arial Narrow" panose="020B0606020202030204" pitchFamily="34" charset="0"/>
              </a:rPr>
              <a:t>Оборот информационной продукции</a:t>
            </a:r>
            <a:r>
              <a:rPr lang="ru-RU" sz="1600" dirty="0">
                <a:latin typeface="Arial Narrow" panose="020B0606020202030204" pitchFamily="34" charset="0"/>
              </a:rPr>
              <a:t>, содержащей информацию, предусмотренную </a:t>
            </a:r>
            <a:r>
              <a:rPr lang="ru-RU" sz="1600" dirty="0" smtClean="0">
                <a:latin typeface="Arial Narrow" panose="020B0606020202030204" pitchFamily="34" charset="0"/>
              </a:rPr>
              <a:t>ст.5 Федерального закона № 436-ФЗ </a:t>
            </a:r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без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знака информационной продукции не допускается</a:t>
            </a:r>
            <a:r>
              <a:rPr lang="ru-RU" sz="16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,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за исключением </a:t>
            </a:r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продукции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периодических печатных изданий, специализирующихся на распространении информации общественно-политического</a:t>
            </a:r>
            <a:r>
              <a:rPr lang="ru-RU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или производственно-практического </a:t>
            </a:r>
            <a:r>
              <a:rPr lang="ru-RU" sz="1600" dirty="0" smtClean="0">
                <a:latin typeface="Arial Narrow" panose="020B0606020202030204" pitchFamily="34" charset="0"/>
              </a:rPr>
              <a:t>характера.</a:t>
            </a:r>
          </a:p>
          <a:p>
            <a:pPr indent="360000" algn="ctr"/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0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670276" y="4730929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205823"/>
            <a:ext cx="5365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Ст. 12 Федерального закона </a:t>
            </a:r>
            <a:r>
              <a:rPr lang="ru-RU" b="1" dirty="0">
                <a:latin typeface="Arial Narrow" panose="020B0606020202030204" pitchFamily="34" charset="0"/>
              </a:rPr>
              <a:t>от 29.12.2010 № </a:t>
            </a:r>
            <a:r>
              <a:rPr lang="ru-RU" b="1" dirty="0" smtClean="0">
                <a:latin typeface="Arial Narrow" panose="020B0606020202030204" pitchFamily="34" charset="0"/>
              </a:rPr>
              <a:t>436-ФЗ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F:\ГП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08" y="2234527"/>
            <a:ext cx="2755311" cy="21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" y="1966329"/>
            <a:ext cx="115252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00664" y="2012277"/>
            <a:ext cx="49084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Производитель, распространитель</a:t>
            </a:r>
            <a:r>
              <a:rPr lang="ru-RU" sz="1400" b="1" dirty="0">
                <a:solidFill>
                  <a:srgbClr val="004A97"/>
                </a:solidFill>
                <a:latin typeface="Arial Narrow" panose="020B0606020202030204" pitchFamily="34" charset="0"/>
              </a:rPr>
              <a:t> продукции средства массовой информации </a:t>
            </a:r>
            <a:r>
              <a:rPr lang="ru-RU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вправе заключить с лицом, предоставившим ему для опубликования </a:t>
            </a:r>
            <a:r>
              <a:rPr lang="ru-RU" sz="1400" b="1" dirty="0">
                <a:solidFill>
                  <a:srgbClr val="004A97"/>
                </a:solidFill>
                <a:latin typeface="Arial Narrow" panose="020B0606020202030204" pitchFamily="34" charset="0"/>
              </a:rPr>
              <a:t>программу теле- и (или) радиопередач, перечень и (или) каталог информационной продукции, гражданско-правовой договор, по которому на указанное лицо возлагается обязанность обозначить знаком информационной продукции в соответствии </a:t>
            </a:r>
            <a:r>
              <a:rPr lang="ru-RU" sz="1400" b="1" dirty="0" smtClean="0">
                <a:solidFill>
                  <a:srgbClr val="004A97"/>
                </a:solidFill>
                <a:latin typeface="Arial Narrow" panose="020B0606020202030204" pitchFamily="34" charset="0"/>
              </a:rPr>
              <a:t>со ст. 12 Федерального закона № 436-ФЗ</a:t>
            </a:r>
          </a:p>
          <a:p>
            <a:pPr algn="ctr"/>
            <a:r>
              <a:rPr lang="ru-RU" sz="1400" b="1" dirty="0" smtClean="0">
                <a:solidFill>
                  <a:srgbClr val="004A97"/>
                </a:solidFill>
                <a:latin typeface="Arial Narrow" panose="020B0606020202030204" pitchFamily="34" charset="0"/>
              </a:rPr>
              <a:t>такие </a:t>
            </a:r>
            <a:r>
              <a:rPr lang="ru-RU" sz="1400" b="1" dirty="0">
                <a:solidFill>
                  <a:srgbClr val="004A97"/>
                </a:solidFill>
                <a:latin typeface="Arial Narrow" panose="020B0606020202030204" pitchFamily="34" charset="0"/>
              </a:rPr>
              <a:t>программы теле- и (или) радиопередач, перечни и (или) каталоги информационной продукции.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1226" y="789952"/>
            <a:ext cx="84657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dirty="0" smtClean="0">
                <a:solidFill>
                  <a:srgbClr val="004A97"/>
                </a:solidFill>
                <a:latin typeface="Arial Narrow" panose="020B0606020202030204" pitchFamily="34" charset="0"/>
              </a:rPr>
              <a:t>Знак </a:t>
            </a:r>
            <a:r>
              <a:rPr lang="ru-RU" dirty="0">
                <a:solidFill>
                  <a:srgbClr val="004A97"/>
                </a:solidFill>
                <a:latin typeface="Arial Narrow" panose="020B0606020202030204" pitchFamily="34" charset="0"/>
              </a:rPr>
              <a:t>информационной продукции размещается в публикуемых программах теле- и радиопередач, перечнях и каталогах информационной продукции, а равно и в такой информационной продукции, размещаемой в информационно-телекоммуникационных сетях.</a:t>
            </a:r>
          </a:p>
        </p:txBody>
      </p:sp>
    </p:spTree>
    <p:extLst>
      <p:ext uri="{BB962C8B-B14F-4D97-AF65-F5344CB8AC3E}">
        <p14:creationId xmlns:p14="http://schemas.microsoft.com/office/powerpoint/2010/main" val="39367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10.73.0.16\Public\ОБМЕН\Розентуль\ОТ ОМК\Семинар 19.12\Сним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3" y="804950"/>
            <a:ext cx="1787865" cy="323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670276" y="4730929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9" name="Picture 5" descr="F:\к семинару\к семинару.bm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" b="6910"/>
          <a:stretch/>
        </p:blipFill>
        <p:spPr bwMode="auto">
          <a:xfrm>
            <a:off x="2108492" y="671412"/>
            <a:ext cx="6861511" cy="35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Фигура, имеющая форму буквы L 11"/>
          <p:cNvSpPr/>
          <p:nvPr/>
        </p:nvSpPr>
        <p:spPr>
          <a:xfrm rot="18769823">
            <a:off x="6765338" y="2101279"/>
            <a:ext cx="251138" cy="125569"/>
          </a:xfrm>
          <a:prstGeom prst="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\\10.73.0.16\Public\ОБМЕН\Розентуль\ОТ ОМК\Семинар 19.12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3" y="1035610"/>
            <a:ext cx="1794154" cy="30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5295407" y="2068949"/>
            <a:ext cx="243840" cy="188687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574808" y="1186179"/>
            <a:ext cx="243840" cy="188687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4"/>
          <p:cNvSpPr txBox="1">
            <a:spLocks/>
          </p:cNvSpPr>
          <p:nvPr/>
        </p:nvSpPr>
        <p:spPr>
          <a:xfrm>
            <a:off x="457200" y="502276"/>
            <a:ext cx="8229600" cy="7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2460" y="414098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Ст. 2 </a:t>
            </a:r>
            <a:r>
              <a:rPr lang="ru-RU" b="1" dirty="0">
                <a:latin typeface="Arial Narrow" panose="020B0606020202030204" pitchFamily="34" charset="0"/>
              </a:rPr>
              <a:t>Федеральный закон от 29.12.2010 № 436-ФЗ                     «О защите детей от информации, причиняющей вред их здоровью и развитию»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4500" y="2060473"/>
            <a:ext cx="58102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latin typeface="Arial Narrow" panose="020B0606020202030204" pitchFamily="34" charset="0"/>
              </a:rPr>
              <a:t>Зрелищное </a:t>
            </a:r>
            <a:r>
              <a:rPr lang="ru-RU" b="1" dirty="0">
                <a:latin typeface="Arial Narrow" panose="020B0606020202030204" pitchFamily="34" charset="0"/>
              </a:rPr>
              <a:t>мероприятие - </a:t>
            </a:r>
            <a:r>
              <a:rPr lang="ru-RU" dirty="0">
                <a:latin typeface="Arial Narrow" panose="020B0606020202030204" pitchFamily="34" charset="0"/>
              </a:rPr>
              <a:t>демонстрация информационной продукции в месте, доступном для детей, и в месте, где присутствует значительное число лиц, не принадлежащих к обычному кругу семьи, в том числе посредством проведения театрально-зрелищных, культурно-просветительных и зрелищно-развлекательных </a:t>
            </a:r>
            <a:r>
              <a:rPr lang="ru-RU" dirty="0" smtClean="0">
                <a:latin typeface="Arial Narrow" panose="020B0606020202030204" pitchFamily="34" charset="0"/>
              </a:rPr>
              <a:t>мероприятий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F:\merop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738152"/>
            <a:ext cx="2774950" cy="272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92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16" y="2381"/>
            <a:ext cx="9139767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ustav-1024x1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61" y="1249563"/>
            <a:ext cx="2626462" cy="192367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627535"/>
            <a:ext cx="8793774" cy="781691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00B0F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Устав редакции СМИ </a:t>
            </a: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-свод правил, регулирующих организацию и порядок деятельности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средства массовой информации, а также определяющий правовой статус лиц, занимающихся производством, выпуском и координацией деятельности СМИ</a:t>
            </a:r>
            <a:endParaRPr lang="ru-RU" altLang="ru-RU" sz="1600" b="1" dirty="0">
              <a:solidFill>
                <a:srgbClr val="002060"/>
              </a:solidFill>
              <a:latin typeface="Arial Narrow" pitchFamily="34" charset="0"/>
              <a:ea typeface="DINCondensedC" charset="0"/>
              <a:cs typeface="DINCondensedC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" y="-16669"/>
            <a:ext cx="936381" cy="519113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36850" y="1599642"/>
            <a:ext cx="5435550" cy="12388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00B0F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Цель устава: 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 урегулировать отношения между хозяйствующим субъектом (учредителем — физическим либо юридическим лицом) и редакцией (сотрудниками, творческими работниками и др. участниками процесса выпуска и распространения СМИ)</a:t>
            </a:r>
            <a:endParaRPr lang="ru-RU" altLang="ru-RU" sz="1600" b="1" dirty="0">
              <a:solidFill>
                <a:srgbClr val="002060"/>
              </a:solidFill>
              <a:latin typeface="Arial Narrow" pitchFamily="34" charset="0"/>
              <a:ea typeface="DINCondensedC" charset="0"/>
              <a:cs typeface="DINCondensedC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596336" y="1977684"/>
            <a:ext cx="1368152" cy="810090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B0F0"/>
                </a:solidFill>
              </a:rPr>
              <a:t>!</a:t>
            </a:r>
          </a:p>
          <a:p>
            <a:pPr algn="ctr"/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9591" y="2890562"/>
            <a:ext cx="85246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В соответствии со 2 статьей Закона «О СМИ» производство и выпуск средства массовой информации осуществляет редакция, которая может являться: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организацией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учреждением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предприятием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 гражданином/объединением граждан</a:t>
            </a:r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670276" y="4730929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197" y="339042"/>
            <a:ext cx="5960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Ч. 6 ст. 11 Федерального закона </a:t>
            </a:r>
            <a:r>
              <a:rPr lang="ru-RU" b="1" dirty="0">
                <a:latin typeface="Arial Narrow" panose="020B0606020202030204" pitchFamily="34" charset="0"/>
              </a:rPr>
              <a:t>от 29.12.2010 № </a:t>
            </a:r>
            <a:r>
              <a:rPr lang="ru-RU" b="1" dirty="0" smtClean="0">
                <a:latin typeface="Arial Narrow" panose="020B0606020202030204" pitchFamily="34" charset="0"/>
              </a:rPr>
              <a:t>436-ФЗ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197" y="956107"/>
            <a:ext cx="42810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До </a:t>
            </a:r>
            <a:r>
              <a:rPr lang="ru-RU" dirty="0">
                <a:latin typeface="Arial Narrow" panose="020B0606020202030204" pitchFamily="34" charset="0"/>
              </a:rPr>
              <a:t>начала демонстрации посредством зрелищного мероприятия информационной продукции ей присваивается знак информационной продукции. </a:t>
            </a:r>
            <a:endParaRPr lang="ru-RU" dirty="0" smtClean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Указанный знак размещается на афишах и иных объявлениях о проведении зрелищного мероприятия, а также на входных билетах, приглашениях и иных документах, предоставляющих право его посещения.</a:t>
            </a:r>
          </a:p>
          <a:p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844" y="708374"/>
            <a:ext cx="2497794" cy="3634783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553844" y="3277589"/>
            <a:ext cx="526322" cy="546265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44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670276" y="4730929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8" name="Picture 2" descr="F:\к семинару\5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985" r="11205" b="5074"/>
          <a:stretch/>
        </p:blipFill>
        <p:spPr bwMode="auto">
          <a:xfrm>
            <a:off x="173227" y="76158"/>
            <a:ext cx="3912998" cy="487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1592163" y="1593682"/>
            <a:ext cx="354608" cy="229061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10048" y="1254296"/>
            <a:ext cx="46767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Ч. 8 ст. 11 Федерального закона </a:t>
            </a:r>
            <a:r>
              <a:rPr lang="ru-RU" b="1" dirty="0">
                <a:latin typeface="Arial Narrow" panose="020B0606020202030204" pitchFamily="34" charset="0"/>
              </a:rPr>
              <a:t>от 29.12.2010 № </a:t>
            </a:r>
            <a:r>
              <a:rPr lang="ru-RU" b="1" dirty="0" smtClean="0">
                <a:latin typeface="Arial Narrow" panose="020B0606020202030204" pitchFamily="34" charset="0"/>
              </a:rPr>
              <a:t>436-ФЗ</a:t>
            </a:r>
          </a:p>
          <a:p>
            <a:endParaRPr lang="ru-RU" b="1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В прокатном удостоверении аудиовизуального произведения должны содержаться сведения о категории данной информационной продукции.</a:t>
            </a:r>
          </a:p>
          <a:p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34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670276" y="4730929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F:\к семинару\2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" b="2672"/>
          <a:stretch/>
        </p:blipFill>
        <p:spPr bwMode="auto">
          <a:xfrm>
            <a:off x="889452" y="907959"/>
            <a:ext cx="7202311" cy="388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4545" y="332462"/>
            <a:ext cx="8905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Реестр прокатных удостоверений размещен на сайте </a:t>
            </a:r>
          </a:p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Министерства культуры Российской Федерации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92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670276" y="4730929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45" y="332462"/>
            <a:ext cx="8905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Реестр прокатных удостоверений размещен на сайте </a:t>
            </a:r>
          </a:p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Министерства культуры Российской Федерации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3074" name="Picture 2" descr="F:\к семинару\3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2" b="4823"/>
          <a:stretch/>
        </p:blipFill>
        <p:spPr bwMode="auto">
          <a:xfrm>
            <a:off x="1103122" y="987258"/>
            <a:ext cx="7285131" cy="379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4967962" y="4215666"/>
            <a:ext cx="243840" cy="188687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06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349250" y="343526"/>
            <a:ext cx="8229600" cy="7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61" y="631065"/>
            <a:ext cx="2936640" cy="38636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4683" y="3011449"/>
            <a:ext cx="441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ч. 2.1 ст. 13.21 КоАП РФ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0500" y="184776"/>
            <a:ext cx="55435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Опубликование в средствах массовой информации программ теле- и (или) радиопередач, перечней и (или) каталогов информационной продукции без размещения знака информационной продукции либо со знаком информационной продукции, не соответствующим категории информационной продукции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2755005" y="2540716"/>
            <a:ext cx="438956" cy="4630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2822171" y="3503220"/>
            <a:ext cx="438956" cy="4630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663610" y="3966241"/>
            <a:ext cx="2756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АДМИНИСТРАТИВНЫЙ ШТРАФ</a:t>
            </a:r>
          </a:p>
        </p:txBody>
      </p:sp>
    </p:spTree>
    <p:extLst>
      <p:ext uri="{BB962C8B-B14F-4D97-AF65-F5344CB8AC3E}">
        <p14:creationId xmlns:p14="http://schemas.microsoft.com/office/powerpoint/2010/main" val="196263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43303" y="128789"/>
            <a:ext cx="2504364" cy="373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17375E"/>
                </a:solidFill>
                <a:latin typeface="Arial Narrow" panose="020B0606020202030204" pitchFamily="34" charset="0"/>
              </a:rPr>
              <a:t>Практическая часть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0252" y="611458"/>
            <a:ext cx="852985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  <a:endParaRPr lang="ru-RU" sz="2000" dirty="0">
              <a:latin typeface="Arial Narrow" panose="020B0606020202030204" pitchFamily="34" charset="0"/>
            </a:endParaRPr>
          </a:p>
          <a:p>
            <a:pPr lvl="0"/>
            <a:r>
              <a:rPr lang="ru-RU" sz="2000" dirty="0">
                <a:latin typeface="Arial Narrow" panose="020B0606020202030204" pitchFamily="34" charset="0"/>
              </a:rPr>
              <a:t>1</a:t>
            </a:r>
            <a:r>
              <a:rPr lang="ru-RU" sz="2000" dirty="0" smtClean="0">
                <a:latin typeface="Arial Narrow" panose="020B0606020202030204" pitchFamily="34" charset="0"/>
              </a:rPr>
              <a:t>. Согласно </a:t>
            </a:r>
            <a:r>
              <a:rPr lang="ru-RU" sz="2000" dirty="0">
                <a:latin typeface="Arial Narrow" panose="020B0606020202030204" pitchFamily="34" charset="0"/>
              </a:rPr>
              <a:t>договору редакция обязана размещать анонс зрелищного мероприятия детского спектакля «Кот в сапогах» («4+»).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Ваши действия?</a:t>
            </a:r>
          </a:p>
          <a:p>
            <a:r>
              <a:rPr lang="ru-RU" sz="2000" b="1" dirty="0">
                <a:latin typeface="Arial Narrow" panose="020B0606020202030204" pitchFamily="34" charset="0"/>
              </a:rPr>
              <a:t> </a:t>
            </a:r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b="1" dirty="0">
                <a:latin typeface="Arial Narrow" panose="020B0606020202030204" pitchFamily="34" charset="0"/>
              </a:rPr>
              <a:t> </a:t>
            </a:r>
            <a:r>
              <a:rPr lang="ru-RU" sz="2000" dirty="0">
                <a:latin typeface="Arial Narrow" panose="020B0606020202030204" pitchFamily="34" charset="0"/>
              </a:rPr>
              <a:t>2</a:t>
            </a:r>
            <a:r>
              <a:rPr lang="ru-RU" sz="2000" dirty="0" smtClean="0">
                <a:latin typeface="Arial Narrow" panose="020B0606020202030204" pitchFamily="34" charset="0"/>
              </a:rPr>
              <a:t>. Тематика </a:t>
            </a:r>
            <a:r>
              <a:rPr lang="ru-RU" sz="2000" dirty="0">
                <a:latin typeface="Arial Narrow" panose="020B0606020202030204" pitchFamily="34" charset="0"/>
              </a:rPr>
              <a:t>газеты «Утро Родины» – общественно-политическая. </a:t>
            </a:r>
            <a:r>
              <a:rPr lang="ru-RU" sz="2000" dirty="0" smtClean="0">
                <a:latin typeface="Arial Narrow" panose="020B0606020202030204" pitchFamily="34" charset="0"/>
              </a:rPr>
              <a:t>В </a:t>
            </a:r>
            <a:r>
              <a:rPr lang="ru-RU" sz="2000" dirty="0">
                <a:latin typeface="Arial Narrow" panose="020B0606020202030204" pitchFamily="34" charset="0"/>
              </a:rPr>
              <a:t>выпуске № 1 от 02.03.2019 в выходных данных газеты размещен знак информационной продукции «16+». </a:t>
            </a:r>
            <a:r>
              <a:rPr lang="ru-RU" sz="2000" dirty="0" smtClean="0">
                <a:latin typeface="Arial Narrow" panose="020B0606020202030204" pitchFamily="34" charset="0"/>
              </a:rPr>
              <a:t>В </a:t>
            </a:r>
            <a:r>
              <a:rPr lang="ru-RU" sz="2000" dirty="0">
                <a:latin typeface="Arial Narrow" panose="020B0606020202030204" pitchFamily="34" charset="0"/>
              </a:rPr>
              <a:t>выпуске № 2 от 02.04.2019 главный редактор решает убрать </a:t>
            </a:r>
            <a:r>
              <a:rPr lang="ru-RU" sz="2000" dirty="0" smtClean="0">
                <a:latin typeface="Arial Narrow" panose="020B0606020202030204" pitchFamily="34" charset="0"/>
              </a:rPr>
              <a:t>из </a:t>
            </a:r>
            <a:r>
              <a:rPr lang="ru-RU" sz="2000" dirty="0">
                <a:latin typeface="Arial Narrow" panose="020B0606020202030204" pitchFamily="34" charset="0"/>
              </a:rPr>
              <a:t>выходных данных знак информационной продукции (ЗИП). Оцените действия главного редактора. Является ли в данном случае отсутствие ЗИП 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в выходных данных выпуска № 2 от 02.04.2019 нарушением?</a:t>
            </a:r>
          </a:p>
          <a:p>
            <a:r>
              <a:rPr lang="ru-RU" sz="2000" dirty="0"/>
              <a:t> </a:t>
            </a:r>
          </a:p>
          <a:p>
            <a:r>
              <a:rPr lang="ru-RU" sz="1400" dirty="0"/>
              <a:t> </a:t>
            </a:r>
          </a:p>
        </p:txBody>
      </p:sp>
    </p:spTree>
    <p:extLst>
      <p:ext uri="{BB962C8B-B14F-4D97-AF65-F5344CB8AC3E}">
        <p14:creationId xmlns:p14="http://schemas.microsoft.com/office/powerpoint/2010/main" val="3839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43303" y="128789"/>
            <a:ext cx="2504364" cy="373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17375E"/>
                </a:solidFill>
                <a:latin typeface="Arial Narrow" panose="020B0606020202030204" pitchFamily="34" charset="0"/>
              </a:rPr>
              <a:t>Практическая часть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0252" y="611458"/>
            <a:ext cx="852985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</a:t>
            </a:r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latin typeface="Arial Narrow" panose="020B0606020202030204" pitchFamily="34" charset="0"/>
              </a:rPr>
              <a:t>п.5 ч.4 ст. 11 ФЗ № 436</a:t>
            </a:r>
          </a:p>
          <a:p>
            <a:r>
              <a:rPr lang="ru-RU" sz="2400" dirty="0" smtClean="0">
                <a:latin typeface="Arial Narrow" panose="020B0606020202030204" pitchFamily="34" charset="0"/>
              </a:rPr>
              <a:t>Оборот </a:t>
            </a:r>
            <a:r>
              <a:rPr lang="ru-RU" sz="2400" dirty="0">
                <a:latin typeface="Arial Narrow" panose="020B0606020202030204" pitchFamily="34" charset="0"/>
              </a:rPr>
              <a:t>информационной продукции, содержащей информацию, предусмотренную </a:t>
            </a:r>
            <a:r>
              <a:rPr lang="ru-RU" sz="2400" dirty="0">
                <a:latin typeface="Arial Narrow" panose="020B0606020202030204" pitchFamily="34" charset="0"/>
                <a:hlinkClick r:id="rId3"/>
              </a:rPr>
              <a:t>статьей 5 </a:t>
            </a:r>
            <a:r>
              <a:rPr lang="ru-RU" sz="2400" dirty="0" smtClean="0">
                <a:latin typeface="Arial Narrow" panose="020B0606020202030204" pitchFamily="34" charset="0"/>
                <a:hlinkClick r:id="rId3"/>
              </a:rPr>
              <a:t>Федерального </a:t>
            </a:r>
            <a:r>
              <a:rPr lang="ru-RU" sz="2400" dirty="0">
                <a:latin typeface="Arial Narrow" panose="020B0606020202030204" pitchFamily="34" charset="0"/>
                <a:hlinkClick r:id="rId3"/>
              </a:rPr>
              <a:t>закона, без знака информационной продукции не допускается, за исключением:</a:t>
            </a:r>
          </a:p>
          <a:p>
            <a:r>
              <a:rPr lang="ru-RU" sz="2400" dirty="0" smtClean="0">
                <a:latin typeface="Arial Narrow" panose="020B0606020202030204" pitchFamily="34" charset="0"/>
              </a:rPr>
              <a:t>5</a:t>
            </a:r>
            <a:r>
              <a:rPr lang="ru-RU" sz="2400" dirty="0">
                <a:latin typeface="Arial Narrow" panose="020B0606020202030204" pitchFamily="34" charset="0"/>
              </a:rPr>
              <a:t>) периодических печатных изданий, специализирующихся на распространении информации общественно-политического или производственно-практического </a:t>
            </a:r>
            <a:r>
              <a:rPr lang="ru-RU" sz="2400" dirty="0" smtClean="0">
                <a:latin typeface="Arial Narrow" panose="020B0606020202030204" pitchFamily="34" charset="0"/>
              </a:rPr>
              <a:t>характера</a:t>
            </a:r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000" dirty="0"/>
              <a:t> </a:t>
            </a:r>
          </a:p>
          <a:p>
            <a:r>
              <a:rPr lang="ru-RU" sz="1400" dirty="0"/>
              <a:t> </a:t>
            </a:r>
          </a:p>
        </p:txBody>
      </p:sp>
    </p:spTree>
    <p:extLst>
      <p:ext uri="{BB962C8B-B14F-4D97-AF65-F5344CB8AC3E}">
        <p14:creationId xmlns:p14="http://schemas.microsoft.com/office/powerpoint/2010/main" val="29003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43303" y="128789"/>
            <a:ext cx="2504364" cy="373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17375E"/>
                </a:solidFill>
                <a:latin typeface="Arial Narrow" panose="020B0606020202030204" pitchFamily="34" charset="0"/>
              </a:rPr>
              <a:t>Практическая часть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0252" y="611458"/>
            <a:ext cx="85298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latin typeface="Arial Narrow" panose="020B0606020202030204" pitchFamily="34" charset="0"/>
              </a:rPr>
              <a:t> </a:t>
            </a:r>
            <a:r>
              <a:rPr lang="ru-RU" sz="3200" b="1" dirty="0">
                <a:solidFill>
                  <a:srgbClr val="003399"/>
                </a:solidFill>
                <a:latin typeface="Arial Narrow" panose="020B0606020202030204" pitchFamily="34" charset="0"/>
              </a:rPr>
              <a:t>Культура LIVE</a:t>
            </a: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06:30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"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Маугли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". "Летучий корабль"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09:55" Андрей Миронов. Браво, Артист!" Киноконцерт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10:50 Сердца четырех 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13:10 Мария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Каллас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. Гала-концерт в Парижской опере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16:05 Пешком... (Москва женская)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16:35 Красота по-русски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17:30 Романтика романса (Песни о любви. "Я жду тебя... ")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18:25 Люди и страсти Алисы Фрейндлих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19:10 Жестокий романс 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21:30 Опера "Итальянка в Алжире"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01:45 Дикие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Галапагосы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 (1-я серия - "В объятиях океана")</a:t>
            </a:r>
          </a:p>
          <a:p>
            <a:r>
              <a:rPr lang="ru-RU" sz="2000" b="1" dirty="0"/>
              <a:t> </a:t>
            </a:r>
            <a:endParaRPr lang="ru-RU" sz="2000" dirty="0"/>
          </a:p>
          <a:p>
            <a:r>
              <a:rPr lang="ru-RU" sz="2000" dirty="0"/>
              <a:t> </a:t>
            </a:r>
          </a:p>
          <a:p>
            <a:r>
              <a:rPr lang="ru-RU" sz="1400" dirty="0"/>
              <a:t> </a:t>
            </a:r>
          </a:p>
        </p:txBody>
      </p:sp>
      <p:pic>
        <p:nvPicPr>
          <p:cNvPr id="5" name="Рисунок 4" descr="https://tv.mail.ru/pic/channel_logo/32x32/d/d5/3da7bd3847562b72bf4f70f3b17cc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80010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96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200302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Arial Narrow" panose="020B0606020202030204" pitchFamily="34" charset="0"/>
              </a:rPr>
              <a:t>п.3 ч.2 ст.1 </a:t>
            </a:r>
            <a:r>
              <a:rPr lang="ru-RU" sz="2700" b="1" dirty="0">
                <a:latin typeface="Arial Narrow" panose="020B0606020202030204" pitchFamily="34" charset="0"/>
              </a:rPr>
              <a:t>ФЗ № 436</a:t>
            </a:r>
            <a:r>
              <a:rPr lang="ru-RU" sz="2700" dirty="0">
                <a:latin typeface="Arial Narrow" panose="020B0606020202030204" pitchFamily="34" charset="0"/>
              </a:rPr>
              <a:t/>
            </a:r>
            <a:br>
              <a:rPr lang="ru-RU" sz="2700" dirty="0">
                <a:latin typeface="Arial Narrow" panose="020B0606020202030204" pitchFamily="34" charset="0"/>
              </a:rPr>
            </a:br>
            <a:r>
              <a:rPr lang="ru-RU" sz="2700" dirty="0">
                <a:latin typeface="Arial Narrow" panose="020B0606020202030204" pitchFamily="34" charset="0"/>
              </a:rPr>
              <a:t>2. Настоящий Федеральный закон не распространяется на отношения в сфере:</a:t>
            </a:r>
            <a:br>
              <a:rPr lang="ru-RU" sz="2700" dirty="0">
                <a:latin typeface="Arial Narrow" panose="020B0606020202030204" pitchFamily="34" charset="0"/>
              </a:rPr>
            </a:br>
            <a:r>
              <a:rPr lang="ru-RU" sz="2700" dirty="0" smtClean="0">
                <a:latin typeface="Arial Narrow" panose="020B0606020202030204" pitchFamily="34" charset="0"/>
              </a:rPr>
              <a:t>3) </a:t>
            </a:r>
            <a:r>
              <a:rPr lang="ru-RU" sz="2700" dirty="0">
                <a:latin typeface="Arial Narrow" panose="020B0606020202030204" pitchFamily="34" charset="0"/>
              </a:rPr>
              <a:t>оборота информационной продукции, имеющей значительную историческую, художественную или иную культурную ценность для </a:t>
            </a:r>
            <a:r>
              <a:rPr lang="ru-RU" sz="2700" dirty="0" smtClean="0">
                <a:latin typeface="Arial Narrow" panose="020B0606020202030204" pitchFamily="34" charset="0"/>
              </a:rPr>
              <a:t>общества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43303" y="128789"/>
            <a:ext cx="2504364" cy="373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17375E"/>
                </a:solidFill>
                <a:latin typeface="Arial Narrow" panose="020B0606020202030204" pitchFamily="34" charset="0"/>
              </a:rPr>
              <a:t>Практическая часть</a:t>
            </a:r>
          </a:p>
        </p:txBody>
      </p:sp>
    </p:spTree>
    <p:extLst>
      <p:ext uri="{BB962C8B-B14F-4D97-AF65-F5344CB8AC3E}">
        <p14:creationId xmlns:p14="http://schemas.microsoft.com/office/powerpoint/2010/main" val="318632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СПАСИБО ЗА ВНИМАНИЕ!</a:t>
            </a:r>
            <a:endParaRPr lang="ru-RU" sz="24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4627" y="3803536"/>
            <a:ext cx="7230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УПРАВЛЕНИЕ РОСКОМНАДЗОРА ПО ДАЛЬНЕВОСТОЧНОМУ ФЕДЕРАЛЬНОМУ ОКРУГУ</a:t>
            </a:r>
            <a:endParaRPr lang="ru-RU" sz="14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4"/>
          <p:cNvSpPr txBox="1">
            <a:spLocks/>
          </p:cNvSpPr>
          <p:nvPr/>
        </p:nvSpPr>
        <p:spPr>
          <a:xfrm>
            <a:off x="457200" y="502276"/>
            <a:ext cx="8229600" cy="7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0"/>
            <a:ext cx="5742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Статья 20 </a:t>
            </a:r>
            <a:r>
              <a:rPr lang="ru-RU" sz="1600" dirty="0">
                <a:latin typeface="Arial Narrow" panose="020B0606020202030204" pitchFamily="34" charset="0"/>
              </a:rPr>
              <a:t>Закона Российской Федерации от 27.12.1991 № </a:t>
            </a:r>
            <a:r>
              <a:rPr lang="ru-RU" sz="1600" dirty="0" smtClean="0">
                <a:latin typeface="Arial Narrow" panose="020B0606020202030204" pitchFamily="34" charset="0"/>
              </a:rPr>
              <a:t>2124-1 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«О </a:t>
            </a:r>
            <a:r>
              <a:rPr lang="ru-RU" sz="1600" dirty="0">
                <a:latin typeface="Arial Narrow" panose="020B0606020202030204" pitchFamily="34" charset="0"/>
              </a:rPr>
              <a:t>средствах массовой информации»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8104" y="584201"/>
            <a:ext cx="701271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0"/>
            <a:r>
              <a:rPr lang="ru-RU" sz="16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Arial Narrow" pitchFamily="34" charset="0"/>
              </a:rPr>
              <a:t>В</a:t>
            </a:r>
            <a:r>
              <a:rPr lang="ru-RU" altLang="ru-RU" b="1" dirty="0" smtClean="0">
                <a:solidFill>
                  <a:srgbClr val="00B0F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 уставе редакции </a:t>
            </a:r>
            <a:r>
              <a:rPr lang="ru-RU" altLang="ru-RU" b="1" u="sng" dirty="0" smtClean="0">
                <a:solidFill>
                  <a:srgbClr val="00B0F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должны быть определены</a:t>
            </a:r>
            <a:r>
              <a:rPr lang="ru-RU" altLang="ru-RU" b="1" dirty="0" smtClean="0">
                <a:solidFill>
                  <a:srgbClr val="00B0F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:</a:t>
            </a:r>
          </a:p>
          <a:p>
            <a:pPr defTabSz="0"/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1. Взаимные </a:t>
            </a:r>
            <a:r>
              <a:rPr lang="ru-RU" sz="1600" b="1" dirty="0">
                <a:solidFill>
                  <a:srgbClr val="17375E"/>
                </a:solidFill>
                <a:latin typeface="Arial Narrow" panose="020B0606020202030204" pitchFamily="34" charset="0"/>
              </a:rPr>
              <a:t>права и обязанности учредителя, редакции, главного редактора</a:t>
            </a:r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;</a:t>
            </a:r>
          </a:p>
          <a:p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2. Полномочия </a:t>
            </a:r>
            <a:r>
              <a:rPr lang="ru-RU" sz="1600" b="1" dirty="0">
                <a:solidFill>
                  <a:srgbClr val="17375E"/>
                </a:solidFill>
                <a:latin typeface="Arial Narrow" panose="020B0606020202030204" pitchFamily="34" charset="0"/>
              </a:rPr>
              <a:t>коллектива журналистов - штатных сотрудников редакции;</a:t>
            </a:r>
          </a:p>
          <a:p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3. Порядок </a:t>
            </a:r>
            <a:r>
              <a:rPr lang="ru-RU" sz="1600" b="1" dirty="0">
                <a:solidFill>
                  <a:srgbClr val="17375E"/>
                </a:solidFill>
                <a:latin typeface="Arial Narrow" panose="020B0606020202030204" pitchFamily="34" charset="0"/>
              </a:rPr>
              <a:t>назначения (избрания) главного редактора, редакционной коллегии и (или) иных органов управления редакцией</a:t>
            </a:r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;</a:t>
            </a:r>
          </a:p>
          <a:p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4. Основания </a:t>
            </a:r>
            <a:r>
              <a:rPr lang="ru-RU" sz="1600" b="1" dirty="0">
                <a:solidFill>
                  <a:srgbClr val="17375E"/>
                </a:solidFill>
                <a:latin typeface="Arial Narrow" panose="020B0606020202030204" pitchFamily="34" charset="0"/>
              </a:rPr>
              <a:t>и порядок прекращения и приостановления деятельности средства массовой информации</a:t>
            </a:r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;</a:t>
            </a:r>
          </a:p>
          <a:p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5. Передача </a:t>
            </a:r>
            <a:r>
              <a:rPr lang="ru-RU" sz="1600" b="1" dirty="0">
                <a:solidFill>
                  <a:srgbClr val="17375E"/>
                </a:solidFill>
                <a:latin typeface="Arial Narrow" panose="020B0606020202030204" pitchFamily="34" charset="0"/>
              </a:rPr>
              <a:t>и (или) сохранение права на наименование (название), иные юридические последствия смены учредителя, изменения состава соучредителей, прекращения деятельности средства массовой информации, ликвидации или реорганизации редакции, изменения ее организационно-правовой формы</a:t>
            </a:r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;</a:t>
            </a:r>
          </a:p>
          <a:p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6. Порядок </a:t>
            </a:r>
            <a:r>
              <a:rPr lang="ru-RU" sz="1600" b="1" dirty="0">
                <a:solidFill>
                  <a:srgbClr val="17375E"/>
                </a:solidFill>
                <a:latin typeface="Arial Narrow" panose="020B0606020202030204" pitchFamily="34" charset="0"/>
              </a:rPr>
              <a:t>утверждения и изменения устава редакции, а также иные положения, предусмотренные </a:t>
            </a:r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Законом  о СМИ и </a:t>
            </a:r>
            <a:r>
              <a:rPr lang="ru-RU" sz="1600" b="1" dirty="0">
                <a:solidFill>
                  <a:srgbClr val="17375E"/>
                </a:solidFill>
                <a:latin typeface="Arial Narrow" panose="020B0606020202030204" pitchFamily="34" charset="0"/>
              </a:rPr>
              <a:t>другими законодательными актами</a:t>
            </a:r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.</a:t>
            </a:r>
            <a:endParaRPr lang="ru-RU" sz="16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193273"/>
            <a:ext cx="853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До утверждения устава редакции, а также если редакция состоит менее чем из десяти человек, ее отношения с учредителем, включая вопросы, перечисленные в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пунктах 1 - 5, могут определяться заменяющим устав договором между учредителем и редакцией (главным редактором)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hlinkClick r:id="rId3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48102" y="4437585"/>
            <a:ext cx="283335" cy="25003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019">
            <a:off x="7267029" y="1804007"/>
            <a:ext cx="1497565" cy="124748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1258116">
            <a:off x="7236258" y="2190563"/>
            <a:ext cx="1507616" cy="6078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 Narrow" panose="020B0606020202030204" pitchFamily="34" charset="0"/>
              </a:rPr>
              <a:t>Перечень не является закрытым!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2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19476530"/>
              </p:ext>
            </p:extLst>
          </p:nvPr>
        </p:nvGraphicFramePr>
        <p:xfrm>
          <a:off x="987111" y="725364"/>
          <a:ext cx="3558746" cy="2751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87110" y="372029"/>
            <a:ext cx="321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AEEF"/>
                </a:solidFill>
                <a:latin typeface="Arial Narrow" panose="020B0606020202030204" pitchFamily="34" charset="0"/>
              </a:rPr>
              <a:t>ПРИНЯТИЕ УСТАВА РЕДАКЦИИ</a:t>
            </a:r>
            <a:endParaRPr lang="ru-RU" b="1" dirty="0">
              <a:solidFill>
                <a:srgbClr val="00AEE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413174"/>
              </p:ext>
            </p:extLst>
          </p:nvPr>
        </p:nvGraphicFramePr>
        <p:xfrm>
          <a:off x="4913290" y="603064"/>
          <a:ext cx="3792829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928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ОБЩЕЕ СОБРАНИЕ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anose="020B0606020202030204" pitchFamily="34" charset="0"/>
                        </a:rPr>
                        <a:t>     кворум не менее 2/3 сотрудников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anose="020B0606020202030204" pitchFamily="34" charset="0"/>
                        </a:rPr>
                        <a:t>     только штатные сотрудники редакции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anose="020B0606020202030204" pitchFamily="34" charset="0"/>
                        </a:rPr>
                        <a:t>      простое большинство голосов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54135"/>
              </p:ext>
            </p:extLst>
          </p:nvPr>
        </p:nvGraphicFramePr>
        <p:xfrm>
          <a:off x="4906851" y="2371413"/>
          <a:ext cx="3767070" cy="944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6707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УТВЕРЖДЕНИЕ УЧРЕДИТЕЛЕМ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anose="020B0606020202030204" pitchFamily="34" charset="0"/>
                        </a:rPr>
                        <a:t>в</a:t>
                      </a:r>
                      <a:r>
                        <a:rPr lang="ru-RU" baseline="0" dirty="0" smtClean="0">
                          <a:latin typeface="Arial Narrow" panose="020B0606020202030204" pitchFamily="34" charset="0"/>
                        </a:rPr>
                        <a:t> течение 3-х месяцев со дня первого выхода в свет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160698"/>
              </p:ext>
            </p:extLst>
          </p:nvPr>
        </p:nvGraphicFramePr>
        <p:xfrm>
          <a:off x="4900412" y="3574698"/>
          <a:ext cx="3734873" cy="944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348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НАПРАВЛЕНИЕ В РЕГИСТРИРУЮЩИЙ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ОРГАН КОПИИ УСТАВА РЕДАКЦИИ (заменяющего его договора) НЕ ПОЗДНЕЕ  3-х МЕСЯЦЕВ СО ДНЯ ПЕРВОГО ВЫХОДА В СВЕТ СМИ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6619741" y="2099256"/>
            <a:ext cx="444321" cy="270456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619741" y="3327043"/>
            <a:ext cx="444321" cy="270456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5104327" y="1133341"/>
            <a:ext cx="96591" cy="901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5094664" y="1517559"/>
            <a:ext cx="96591" cy="901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5095739" y="1858851"/>
            <a:ext cx="96591" cy="901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84242"/>
            <a:ext cx="987110" cy="606604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955348"/>
              </p:ext>
            </p:extLst>
          </p:nvPr>
        </p:nvGraphicFramePr>
        <p:xfrm>
          <a:off x="905774" y="3462271"/>
          <a:ext cx="3820774" cy="137160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3820774"/>
              </a:tblGrid>
              <a:tr h="114192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ЕСЛИ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УСТАВ РЕДАКЦИИ (заменяющий его договор) НЕ НАПРАВЛЕН В РЕГИСТРИРУЮЩИЙ ОРГАН В ТЕЧЕНИЕ 3-х МЕСЯЦЕВ СО ДНЯ ПЕРВОГО ВЫХОДА В СВЕТ СМИ, РЕГИСТРАЦИЯ СМИ МОЖЕТ БЫТЬ ПРИЗНАНА НЕДЕЙСТВИТЕЛЬНОЙ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86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 txBox="1">
            <a:spLocks/>
          </p:cNvSpPr>
          <p:nvPr/>
        </p:nvSpPr>
        <p:spPr>
          <a:xfrm>
            <a:off x="8412480" y="4823742"/>
            <a:ext cx="709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5FCB2-91F1-4990-901E-00274E58883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37138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17375E"/>
                </a:solidFill>
                <a:latin typeface="Arial Narrow" panose="020B0606020202030204" pitchFamily="34" charset="0"/>
              </a:rPr>
              <a:t>Нарушение порядка представления обязательного экземпляра документов, письменных уведомлений, уставов и договоров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468" y="1682750"/>
            <a:ext cx="5000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23900" y="2236809"/>
            <a:ext cx="441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ст. 13.23 КоАП РФ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638021" y="2787651"/>
            <a:ext cx="438956" cy="509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93" y="3554413"/>
            <a:ext cx="27924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622300"/>
            <a:ext cx="2938463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6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164874"/>
              </p:ext>
            </p:extLst>
          </p:nvPr>
        </p:nvGraphicFramePr>
        <p:xfrm>
          <a:off x="201881" y="654049"/>
          <a:ext cx="8736056" cy="385444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13413"/>
                <a:gridCol w="4222643"/>
              </a:tblGrid>
              <a:tr h="344147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ДОПУСКАЕМЫЕ</a:t>
                      </a:r>
                      <a:r>
                        <a:rPr lang="ru-RU" sz="1400" b="0" baseline="0" dirty="0" smtClean="0">
                          <a:latin typeface="Arial Narrow" panose="020B0606020202030204" pitchFamily="34" charset="0"/>
                        </a:rPr>
                        <a:t> ОШИБКИ: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175515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От того, какая в уставе будет закреплена процедура назначения главного редактора, будет зависеть, сможет ли учредитель СМИ единоличным решением поменять главного редактора и нужно ли будет для этого согласие журналистского коллектива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Не указывается порядок назначения главного редактора СМИ</a:t>
                      </a:r>
                    </a:p>
                  </a:txBody>
                  <a:tcPr/>
                </a:tc>
              </a:tr>
              <a:tr h="17551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Структурное подразделение - это часть организации, которая выполняет определенные производственные или функциональные задачи в рамках устава. Поэтому редакция не может быть частью физического лица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Указывается, что редакция является структурным подразделением учредителя. При этом учредитель - физическое лицо</a:t>
                      </a:r>
                    </a:p>
                    <a:p>
                      <a:pPr algn="ctr"/>
                      <a:endParaRPr lang="ru-RU" sz="1600" b="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Фигура, имеющая форму буквы L 3"/>
          <p:cNvSpPr/>
          <p:nvPr/>
        </p:nvSpPr>
        <p:spPr>
          <a:xfrm rot="18769823">
            <a:off x="2208066" y="368300"/>
            <a:ext cx="502276" cy="251138"/>
          </a:xfrm>
          <a:prstGeom prst="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/>
          <p:cNvSpPr/>
          <p:nvPr/>
        </p:nvSpPr>
        <p:spPr>
          <a:xfrm>
            <a:off x="4807039" y="224326"/>
            <a:ext cx="598867" cy="66557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ата 3"/>
          <p:cNvSpPr txBox="1">
            <a:spLocks/>
          </p:cNvSpPr>
          <p:nvPr/>
        </p:nvSpPr>
        <p:spPr>
          <a:xfrm>
            <a:off x="8412480" y="4823742"/>
            <a:ext cx="709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5FCB2-91F1-4990-901E-00274E58883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22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391163"/>
              </p:ext>
            </p:extLst>
          </p:nvPr>
        </p:nvGraphicFramePr>
        <p:xfrm>
          <a:off x="203972" y="400049"/>
          <a:ext cx="8736056" cy="40931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13413"/>
                <a:gridCol w="4222643"/>
              </a:tblGrid>
              <a:tr h="344147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ДОПУСКАЕМЫЕ</a:t>
                      </a:r>
                      <a:r>
                        <a:rPr lang="ru-RU" sz="1400" b="0" baseline="0" dirty="0" smtClean="0">
                          <a:latin typeface="Arial Narrow" panose="020B0606020202030204" pitchFamily="34" charset="0"/>
                        </a:rPr>
                        <a:t> ОШИБКИ: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175515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В соответствии  со ст. 420 ГК РФ договором признается соглашение двух или нескольких лиц об установлении, изменении или прекращении гражданских прав и обязанностей. К договорам применяются правила о двух- и многосторонних сделках. Статьей 182 ГК РФ установлено, что представитель не может совершать сделки от имени представляемого в отношении себя лично, а также в отношении другого лица, представителем которого он одновременно является. Таким образом, действующим законодательством запрещено заключение договоров между самим собой, подобные договоры признаются судами ничтожными</a:t>
                      </a:r>
                    </a:p>
                    <a:p>
                      <a:pPr algn="ctr"/>
                      <a:endParaRPr lang="ru-RU" sz="16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Договор между учредителем и главным редактором СМИ заключен между одним и тем же физическим лицом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Фигура, имеющая форму буквы L 3"/>
          <p:cNvSpPr/>
          <p:nvPr/>
        </p:nvSpPr>
        <p:spPr>
          <a:xfrm rot="18769823">
            <a:off x="2208066" y="368300"/>
            <a:ext cx="502276" cy="251138"/>
          </a:xfrm>
          <a:prstGeom prst="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/>
          <p:cNvSpPr/>
          <p:nvPr/>
        </p:nvSpPr>
        <p:spPr>
          <a:xfrm>
            <a:off x="4807039" y="224326"/>
            <a:ext cx="598867" cy="66557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ата 3"/>
          <p:cNvSpPr txBox="1">
            <a:spLocks/>
          </p:cNvSpPr>
          <p:nvPr/>
        </p:nvSpPr>
        <p:spPr>
          <a:xfrm>
            <a:off x="8412480" y="4823742"/>
            <a:ext cx="709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5FCB2-91F1-4990-901E-00274E58883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54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662977"/>
              </p:ext>
            </p:extLst>
          </p:nvPr>
        </p:nvGraphicFramePr>
        <p:xfrm>
          <a:off x="241686" y="460043"/>
          <a:ext cx="8660628" cy="451078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74444"/>
                <a:gridCol w="4186184"/>
              </a:tblGrid>
              <a:tr h="305962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ДОПУСКАЕМЫЕ</a:t>
                      </a:r>
                      <a:r>
                        <a:rPr lang="ru-RU" sz="1400" b="0" baseline="0" dirty="0" smtClean="0">
                          <a:latin typeface="Arial Narrow" panose="020B0606020202030204" pitchFamily="34" charset="0"/>
                        </a:rPr>
                        <a:t> ОШИБКИ: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524715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 Narrow" panose="020B0606020202030204" pitchFamily="34" charset="0"/>
                        </a:rPr>
                        <a:t>В данном случае целесообразно принимать устав (</a:t>
                      </a:r>
                      <a:r>
                        <a:rPr lang="ru-RU" sz="1500" b="1" u="sng" dirty="0" smtClean="0">
                          <a:latin typeface="Arial Narrow" panose="020B0606020202030204" pitchFamily="34" charset="0"/>
                        </a:rPr>
                        <a:t>договор не может быть составлен между одним и тем же лицом</a:t>
                      </a:r>
                      <a:r>
                        <a:rPr lang="ru-RU" sz="1500" b="1" dirty="0" smtClean="0">
                          <a:latin typeface="Arial Narrow" panose="020B0606020202030204" pitchFamily="34" charset="0"/>
                        </a:rPr>
                        <a:t>). В уставе необходимо указать, что лицо, совмещающее одновременно несколько должностей, при подготовке выпуска исполняет обязанности журналиста. Также, если в тексте устава будет указано, что главный редактор является единственным участником редакции, то это будет правовым основанием для утверждения устава, поскольку главный редактор является представителем журналистского коллектива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В договоре между учредителем и главным редактором СМИ, заключенным между одним и тем же физическим лицом,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указывается, что учредитель исполняет одновременно обязанности главного редактора, редакции</a:t>
                      </a:r>
                    </a:p>
                  </a:txBody>
                  <a:tcPr/>
                </a:tc>
              </a:tr>
              <a:tr h="15987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 уставе (титульный лист/последняя страница) должна быть размещена ссылка на протокол общего собрания коллектива журналистов. Если такая ссылка отсутствует, должна быть представлена копия протокола общего собрания коллектива журналистов, заверенная надлежащим образом</a:t>
                      </a:r>
                      <a:endParaRPr kumimoji="0" lang="ru-RU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Представление в регистрирующий орган копии устава без ссылки на его принятие протоколом общего собрания коллектива журналистов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Фигура, имеющая форму буквы L 3"/>
          <p:cNvSpPr/>
          <p:nvPr/>
        </p:nvSpPr>
        <p:spPr>
          <a:xfrm rot="18769823">
            <a:off x="2227115" y="271230"/>
            <a:ext cx="502276" cy="251138"/>
          </a:xfrm>
          <a:prstGeom prst="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/>
          <p:cNvSpPr/>
          <p:nvPr/>
        </p:nvSpPr>
        <p:spPr>
          <a:xfrm>
            <a:off x="4891643" y="127257"/>
            <a:ext cx="598867" cy="66557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ата 3"/>
          <p:cNvSpPr txBox="1">
            <a:spLocks/>
          </p:cNvSpPr>
          <p:nvPr/>
        </p:nvSpPr>
        <p:spPr>
          <a:xfrm>
            <a:off x="8412480" y="4823742"/>
            <a:ext cx="709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5FCB2-91F1-4990-901E-00274E58883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17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876954"/>
              </p:ext>
            </p:extLst>
          </p:nvPr>
        </p:nvGraphicFramePr>
        <p:xfrm>
          <a:off x="356372" y="521596"/>
          <a:ext cx="8660628" cy="39407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74444"/>
                <a:gridCol w="4186184"/>
              </a:tblGrid>
              <a:tr h="344147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ДОПУСКАЕМЫЕ</a:t>
                      </a:r>
                      <a:r>
                        <a:rPr lang="ru-RU" sz="1400" b="0" baseline="0" dirty="0" smtClean="0">
                          <a:latin typeface="Arial Narrow" panose="020B0606020202030204" pitchFamily="34" charset="0"/>
                        </a:rPr>
                        <a:t> ОШИБКИ: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175515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Журналистский коллектив редакции в т.ч.</a:t>
                      </a:r>
                      <a:r>
                        <a:rPr lang="ru-RU" sz="16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состоит из работников, занимающихся редактированием, созданием, сбором или подготовкой сообщений и материалов для редакции СМИ и связанных с нею трудовыми или иными договорными отношениями либо занимающихся такой деятельностью по её уполномочию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В уставе редакции не определены полномочия коллектива журналистов – штатных сотрудников редакции</a:t>
                      </a:r>
                    </a:p>
                  </a:txBody>
                  <a:tcPr/>
                </a:tc>
              </a:tr>
              <a:tr h="175515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В тексте устава должен быть подробно описан порядок назначения главного редактора и иных органов управления учредителя. Ссылка на законодательство РФ в данном случае не уместна, поскольку законодательством не установлен конкретный порядок назначения на должность</a:t>
                      </a:r>
                    </a:p>
                    <a:p>
                      <a:pPr algn="ctr"/>
                      <a:endParaRPr lang="ru-RU" sz="16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Указывается, что учредитель назначает на должность главного редактора и редакционную коллегию, а также освобождает их от занимаемых должностей в соответствии с действующим законодательством РФ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Фигура, имеющая форму буквы L 3"/>
          <p:cNvSpPr/>
          <p:nvPr/>
        </p:nvSpPr>
        <p:spPr>
          <a:xfrm rot="18769823">
            <a:off x="2258865" y="310485"/>
            <a:ext cx="502276" cy="251138"/>
          </a:xfrm>
          <a:prstGeom prst="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/>
          <p:cNvSpPr/>
          <p:nvPr/>
        </p:nvSpPr>
        <p:spPr>
          <a:xfrm>
            <a:off x="5088494" y="166512"/>
            <a:ext cx="598867" cy="66557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ата 3"/>
          <p:cNvSpPr txBox="1">
            <a:spLocks/>
          </p:cNvSpPr>
          <p:nvPr/>
        </p:nvSpPr>
        <p:spPr>
          <a:xfrm>
            <a:off x="8412480" y="4823742"/>
            <a:ext cx="709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5FCB2-91F1-4990-901E-00274E58883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51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2870</TotalTime>
  <Words>1559</Words>
  <Application>Microsoft Office PowerPoint</Application>
  <PresentationFormat>Экран (16:9)</PresentationFormat>
  <Paragraphs>172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п.3 ч.2 ст.1 ФЗ № 436 2. Настоящий Федеральный закон не распространяется на отношения в сфере: 3) оборота информационной продукции, имеющей значительную историческую, художественную или иную культурную ценность для общества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Чирич</dc:creator>
  <cp:lastModifiedBy>Чирич</cp:lastModifiedBy>
  <cp:revision>237</cp:revision>
  <cp:lastPrinted>2019-12-10T00:30:19Z</cp:lastPrinted>
  <dcterms:created xsi:type="dcterms:W3CDTF">2015-01-29T07:54:40Z</dcterms:created>
  <dcterms:modified xsi:type="dcterms:W3CDTF">2019-12-25T23:21:47Z</dcterms:modified>
</cp:coreProperties>
</file>