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265" r:id="rId4"/>
    <p:sldId id="314" r:id="rId5"/>
    <p:sldId id="319" r:id="rId6"/>
    <p:sldId id="320" r:id="rId7"/>
    <p:sldId id="315" r:id="rId8"/>
    <p:sldId id="317" r:id="rId9"/>
    <p:sldId id="296" r:id="rId10"/>
    <p:sldId id="295" r:id="rId11"/>
    <p:sldId id="274" r:id="rId12"/>
    <p:sldId id="297" r:id="rId13"/>
    <p:sldId id="305" r:id="rId14"/>
    <p:sldId id="310" r:id="rId15"/>
    <p:sldId id="311" r:id="rId16"/>
    <p:sldId id="312" r:id="rId17"/>
    <p:sldId id="313" r:id="rId18"/>
    <p:sldId id="298" r:id="rId19"/>
    <p:sldId id="318" r:id="rId20"/>
    <p:sldId id="276" r:id="rId21"/>
    <p:sldId id="258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4A97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87586" autoAdjust="0"/>
  </p:normalViewPr>
  <p:slideViewPr>
    <p:cSldViewPr snapToGrid="0" showGuides="1">
      <p:cViewPr>
        <p:scale>
          <a:sx n="100" d="100"/>
          <a:sy n="100" d="100"/>
        </p:scale>
        <p:origin x="-1944" y="-67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238DF-123C-43A1-8408-9C9943ADF941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3EB768-1E89-44DF-859D-F26E13B95D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избирателей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6F01C-47E4-4FBF-9622-22DE29866047}" type="parTrans" cxnId="{5BBC1DB3-6600-453B-9138-55B783702BE0}">
      <dgm:prSet/>
      <dgm:spPr/>
      <dgm:t>
        <a:bodyPr/>
        <a:lstStyle/>
        <a:p>
          <a:endParaRPr lang="ru-RU"/>
        </a:p>
      </dgm:t>
    </dgm:pt>
    <dgm:pt modelId="{77139EB4-9CF5-4216-919D-CC09F68C1177}" type="sibTrans" cxnId="{5BBC1DB3-6600-453B-9138-55B783702BE0}">
      <dgm:prSet/>
      <dgm:spPr/>
      <dgm:t>
        <a:bodyPr/>
        <a:lstStyle/>
        <a:p>
          <a:endParaRPr lang="ru-RU"/>
        </a:p>
      </dgm:t>
    </dgm:pt>
    <dgm:pt modelId="{1BF63030-A2FA-4B5B-A15C-3799F10D339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Предвыборная агитация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0D365-8238-45C0-8BF0-8A7D9C54440A}" type="parTrans" cxnId="{8071BAE4-7AD0-46C1-8894-AC27DFA2D8C0}">
      <dgm:prSet/>
      <dgm:spPr/>
      <dgm:t>
        <a:bodyPr/>
        <a:lstStyle/>
        <a:p>
          <a:endParaRPr lang="ru-RU"/>
        </a:p>
      </dgm:t>
    </dgm:pt>
    <dgm:pt modelId="{0F05B041-7E03-41E5-9D9F-08B3986266AF}" type="sibTrans" cxnId="{8071BAE4-7AD0-46C1-8894-AC27DFA2D8C0}">
      <dgm:prSet/>
      <dgm:spPr/>
      <dgm:t>
        <a:bodyPr/>
        <a:lstStyle/>
        <a:p>
          <a:endParaRPr lang="ru-RU"/>
        </a:p>
      </dgm:t>
    </dgm:pt>
    <dgm:pt modelId="{8502FCF8-F00B-4D64-BDCE-7723935C68B7}" type="pres">
      <dgm:prSet presAssocID="{010238DF-123C-43A1-8408-9C9943AD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69723-F9D1-4CB8-9204-05A38EAA56C5}" type="pres">
      <dgm:prSet presAssocID="{683EB768-1E89-44DF-859D-F26E13B95D62}" presName="arrow" presStyleLbl="node1" presStyleIdx="0" presStyleCnt="2" custScaleY="10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5E7EF-186D-4618-8C58-44B5B52918C4}" type="pres">
      <dgm:prSet presAssocID="{1BF63030-A2FA-4B5B-A15C-3799F10D339E}" presName="arrow" presStyleLbl="node1" presStyleIdx="1" presStyleCnt="2" custScaleY="94064" custRadScaleRad="99517" custRadScaleInc="-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BAE4-7AD0-46C1-8894-AC27DFA2D8C0}" srcId="{010238DF-123C-43A1-8408-9C9943ADF941}" destId="{1BF63030-A2FA-4B5B-A15C-3799F10D339E}" srcOrd="1" destOrd="0" parTransId="{BE70D365-8238-45C0-8BF0-8A7D9C54440A}" sibTransId="{0F05B041-7E03-41E5-9D9F-08B3986266AF}"/>
    <dgm:cxn modelId="{FF1C06AE-B4B9-44CD-9726-EC16F5ED0E80}" type="presOf" srcId="{683EB768-1E89-44DF-859D-F26E13B95D62}" destId="{C8869723-F9D1-4CB8-9204-05A38EAA56C5}" srcOrd="0" destOrd="0" presId="urn:microsoft.com/office/officeart/2005/8/layout/arrow1"/>
    <dgm:cxn modelId="{D8F6362F-90DC-45F8-8845-929ECF0DCE8A}" type="presOf" srcId="{010238DF-123C-43A1-8408-9C9943ADF941}" destId="{8502FCF8-F00B-4D64-BDCE-7723935C68B7}" srcOrd="0" destOrd="0" presId="urn:microsoft.com/office/officeart/2005/8/layout/arrow1"/>
    <dgm:cxn modelId="{5BBC1DB3-6600-453B-9138-55B783702BE0}" srcId="{010238DF-123C-43A1-8408-9C9943ADF941}" destId="{683EB768-1E89-44DF-859D-F26E13B95D62}" srcOrd="0" destOrd="0" parTransId="{33A6F01C-47E4-4FBF-9622-22DE29866047}" sibTransId="{77139EB4-9CF5-4216-919D-CC09F68C1177}"/>
    <dgm:cxn modelId="{738F6CFB-AC95-4700-B373-CD9E9AF36C9E}" type="presOf" srcId="{1BF63030-A2FA-4B5B-A15C-3799F10D339E}" destId="{A075E7EF-186D-4618-8C58-44B5B52918C4}" srcOrd="0" destOrd="0" presId="urn:microsoft.com/office/officeart/2005/8/layout/arrow1"/>
    <dgm:cxn modelId="{C88AC324-4BBB-4C5E-97B5-2A97251834A2}" type="presParOf" srcId="{8502FCF8-F00B-4D64-BDCE-7723935C68B7}" destId="{C8869723-F9D1-4CB8-9204-05A38EAA56C5}" srcOrd="0" destOrd="0" presId="urn:microsoft.com/office/officeart/2005/8/layout/arrow1"/>
    <dgm:cxn modelId="{74513114-4A54-4716-AFB9-32A42407FE27}" type="presParOf" srcId="{8502FCF8-F00B-4D64-BDCE-7723935C68B7}" destId="{A075E7EF-186D-4618-8C58-44B5B52918C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Название организации, которой проводился опрос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Место проведения опроса (регион, город и т.д.) 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Время проведения опроса (дата)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F8403C-70D9-4389-AE4C-D29DBF938133}" type="presOf" srcId="{F6B97704-3742-4731-BB03-82AE667F49F2}" destId="{97F072FF-7FC1-4F60-BD2B-B5F70AF24F33}" srcOrd="0" destOrd="0" presId="urn:microsoft.com/office/officeart/2005/8/layout/list1"/>
    <dgm:cxn modelId="{2996C2C1-AC28-47DA-B1B0-9DE4465F27B8}" type="presOf" srcId="{9349938B-6C4A-40B1-926C-447A9EE15703}" destId="{00EFB88D-6733-407A-AD53-E358D4A5EDD1}" srcOrd="0" destOrd="0" presId="urn:microsoft.com/office/officeart/2005/8/layout/list1"/>
    <dgm:cxn modelId="{D5845029-68D5-4A01-B1F8-3A04BA3519BB}" type="presOf" srcId="{C81BBAAD-12F5-4CCB-9D2A-29B26830AFA0}" destId="{9E55A57A-0062-48DF-A107-9F7968B98555}" srcOrd="1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45E31EEB-7C3D-4449-8191-9CCC09CEDDAB}" type="presOf" srcId="{9349938B-6C4A-40B1-926C-447A9EE15703}" destId="{74F8648A-F79A-4C02-A7F0-3EA744AD2F07}" srcOrd="1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AD82FC00-4465-468B-B2BE-FF1BA18354E8}" type="presOf" srcId="{EAC12AD0-EC3E-46D3-8B7F-7618B6EED5A6}" destId="{5C3E01DB-9A1E-4C97-A07E-B2331DF9C6DD}" srcOrd="0" destOrd="0" presId="urn:microsoft.com/office/officeart/2005/8/layout/list1"/>
    <dgm:cxn modelId="{BCC06CAF-4E35-4791-9697-5F6456B58BAF}" type="presOf" srcId="{F6B97704-3742-4731-BB03-82AE667F49F2}" destId="{ED35DD1B-4AE7-4D4D-BDCE-722BE572155C}" srcOrd="1" destOrd="0" presId="urn:microsoft.com/office/officeart/2005/8/layout/list1"/>
    <dgm:cxn modelId="{033551F5-4850-49FE-BF5D-66F7FAB849BA}" type="presOf" srcId="{C81BBAAD-12F5-4CCB-9D2A-29B26830AFA0}" destId="{E5F3309C-AD1F-45E3-9EAF-21DAA8DBB406}" srcOrd="0" destOrd="0" presId="urn:microsoft.com/office/officeart/2005/8/layout/list1"/>
    <dgm:cxn modelId="{2CDA4BEE-8331-4B64-9A62-DF982C82D14A}" type="presParOf" srcId="{5C3E01DB-9A1E-4C97-A07E-B2331DF9C6DD}" destId="{119BAD53-49DA-4419-9788-5DF0CF2EF75E}" srcOrd="0" destOrd="0" presId="urn:microsoft.com/office/officeart/2005/8/layout/list1"/>
    <dgm:cxn modelId="{ECD79246-E1F9-4E41-A50E-FCC5EB37EFEC}" type="presParOf" srcId="{119BAD53-49DA-4419-9788-5DF0CF2EF75E}" destId="{E5F3309C-AD1F-45E3-9EAF-21DAA8DBB406}" srcOrd="0" destOrd="0" presId="urn:microsoft.com/office/officeart/2005/8/layout/list1"/>
    <dgm:cxn modelId="{012085A2-BDF7-4C3E-9E38-EA63035EC269}" type="presParOf" srcId="{119BAD53-49DA-4419-9788-5DF0CF2EF75E}" destId="{9E55A57A-0062-48DF-A107-9F7968B98555}" srcOrd="1" destOrd="0" presId="urn:microsoft.com/office/officeart/2005/8/layout/list1"/>
    <dgm:cxn modelId="{4800E2BB-3453-4D93-88B5-C06BDD0DBEBD}" type="presParOf" srcId="{5C3E01DB-9A1E-4C97-A07E-B2331DF9C6DD}" destId="{FB66F955-C26A-4AC2-9934-37462044247B}" srcOrd="1" destOrd="0" presId="urn:microsoft.com/office/officeart/2005/8/layout/list1"/>
    <dgm:cxn modelId="{FAA71405-A05B-4802-A1E9-BBF5A67F16F8}" type="presParOf" srcId="{5C3E01DB-9A1E-4C97-A07E-B2331DF9C6DD}" destId="{6E8ADA27-F4D2-4D21-87C8-09333932D167}" srcOrd="2" destOrd="0" presId="urn:microsoft.com/office/officeart/2005/8/layout/list1"/>
    <dgm:cxn modelId="{5784B714-E259-4973-9465-EFB5A2FC4575}" type="presParOf" srcId="{5C3E01DB-9A1E-4C97-A07E-B2331DF9C6DD}" destId="{2785CC86-ECDF-492D-9493-CAE8C448992E}" srcOrd="3" destOrd="0" presId="urn:microsoft.com/office/officeart/2005/8/layout/list1"/>
    <dgm:cxn modelId="{39CB677F-3B3F-4E2D-8B15-45DC78D32775}" type="presParOf" srcId="{5C3E01DB-9A1E-4C97-A07E-B2331DF9C6DD}" destId="{3D70D385-9627-4A43-813A-A772AA019E14}" srcOrd="4" destOrd="0" presId="urn:microsoft.com/office/officeart/2005/8/layout/list1"/>
    <dgm:cxn modelId="{6734107B-F9C6-4DB2-AA5F-8C01A5F5A504}" type="presParOf" srcId="{3D70D385-9627-4A43-813A-A772AA019E14}" destId="{00EFB88D-6733-407A-AD53-E358D4A5EDD1}" srcOrd="0" destOrd="0" presId="urn:microsoft.com/office/officeart/2005/8/layout/list1"/>
    <dgm:cxn modelId="{6C1E829E-A4FF-4A1A-90A4-6D12C81ACA24}" type="presParOf" srcId="{3D70D385-9627-4A43-813A-A772AA019E14}" destId="{74F8648A-F79A-4C02-A7F0-3EA744AD2F07}" srcOrd="1" destOrd="0" presId="urn:microsoft.com/office/officeart/2005/8/layout/list1"/>
    <dgm:cxn modelId="{3FD6DA35-3953-42C1-ACE9-DC110E24F76D}" type="presParOf" srcId="{5C3E01DB-9A1E-4C97-A07E-B2331DF9C6DD}" destId="{5A5A563B-322E-4F3C-8F26-C2A5E702AAB5}" srcOrd="5" destOrd="0" presId="urn:microsoft.com/office/officeart/2005/8/layout/list1"/>
    <dgm:cxn modelId="{61F391C5-C0D5-4E9E-AD8D-8B40D5B72253}" type="presParOf" srcId="{5C3E01DB-9A1E-4C97-A07E-B2331DF9C6DD}" destId="{CFFD6026-9FD3-4891-B390-3FDA72D8A1FA}" srcOrd="6" destOrd="0" presId="urn:microsoft.com/office/officeart/2005/8/layout/list1"/>
    <dgm:cxn modelId="{6711A3CA-CD39-4892-A6D0-E87A45EE9198}" type="presParOf" srcId="{5C3E01DB-9A1E-4C97-A07E-B2331DF9C6DD}" destId="{67E1292C-7CC9-4781-A31F-CC668D5A20C0}" srcOrd="7" destOrd="0" presId="urn:microsoft.com/office/officeart/2005/8/layout/list1"/>
    <dgm:cxn modelId="{28C62601-EEEA-48B8-BCC2-662EE3C75F8E}" type="presParOf" srcId="{5C3E01DB-9A1E-4C97-A07E-B2331DF9C6DD}" destId="{A35B0867-861A-490C-92D9-F14F677F9E42}" srcOrd="8" destOrd="0" presId="urn:microsoft.com/office/officeart/2005/8/layout/list1"/>
    <dgm:cxn modelId="{87138EE3-AE52-4D30-BC3B-5B53FBA5836C}" type="presParOf" srcId="{A35B0867-861A-490C-92D9-F14F677F9E42}" destId="{97F072FF-7FC1-4F60-BD2B-B5F70AF24F33}" srcOrd="0" destOrd="0" presId="urn:microsoft.com/office/officeart/2005/8/layout/list1"/>
    <dgm:cxn modelId="{1D61B829-CCEB-463E-81DA-D11C19422601}" type="presParOf" srcId="{A35B0867-861A-490C-92D9-F14F677F9E42}" destId="{ED35DD1B-4AE7-4D4D-BDCE-722BE572155C}" srcOrd="1" destOrd="0" presId="urn:microsoft.com/office/officeart/2005/8/layout/list1"/>
    <dgm:cxn modelId="{69A719C1-122F-4DE8-A32E-4B8C69160E52}" type="presParOf" srcId="{5C3E01DB-9A1E-4C97-A07E-B2331DF9C6DD}" destId="{3FE8AB82-BEC9-4A2D-976A-E2EE6CC10CE6}" srcOrd="9" destOrd="0" presId="urn:microsoft.com/office/officeart/2005/8/layout/list1"/>
    <dgm:cxn modelId="{EFF7A4AA-0FDD-4FD6-9659-61EBFF0E3AAA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Количество опрошенных граждан (выборка)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200" b="1" dirty="0" smtClean="0"/>
            <a:t>Способ проведения сбора информации (анкетирование, интервьюирование и т.д.)</a:t>
          </a:r>
          <a:endParaRPr lang="ru-RU" sz="12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Точная формулировка вопроса при опросе граждан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4D4E2F-55EB-4119-AF0C-55ADB3DCBE84}" type="presOf" srcId="{9349938B-6C4A-40B1-926C-447A9EE15703}" destId="{00EFB88D-6733-407A-AD53-E358D4A5EDD1}" srcOrd="0" destOrd="0" presId="urn:microsoft.com/office/officeart/2005/8/layout/list1"/>
    <dgm:cxn modelId="{A777E7A3-AC42-49AA-BB45-BC7A685B9DDF}" type="presOf" srcId="{C81BBAAD-12F5-4CCB-9D2A-29B26830AFA0}" destId="{9E55A57A-0062-48DF-A107-9F7968B98555}" srcOrd="1" destOrd="0" presId="urn:microsoft.com/office/officeart/2005/8/layout/list1"/>
    <dgm:cxn modelId="{04467B04-29DB-4EE5-8591-9BE802A9B78C}" type="presOf" srcId="{9349938B-6C4A-40B1-926C-447A9EE15703}" destId="{74F8648A-F79A-4C02-A7F0-3EA744AD2F07}" srcOrd="1" destOrd="0" presId="urn:microsoft.com/office/officeart/2005/8/layout/list1"/>
    <dgm:cxn modelId="{37DC8EC6-FC19-4959-B054-58FA7E468CAB}" type="presOf" srcId="{F6B97704-3742-4731-BB03-82AE667F49F2}" destId="{ED35DD1B-4AE7-4D4D-BDCE-722BE572155C}" srcOrd="1" destOrd="0" presId="urn:microsoft.com/office/officeart/2005/8/layout/list1"/>
    <dgm:cxn modelId="{F501F78D-36EC-41AC-96E0-B433FD4E567B}" type="presOf" srcId="{EAC12AD0-EC3E-46D3-8B7F-7618B6EED5A6}" destId="{5C3E01DB-9A1E-4C97-A07E-B2331DF9C6DD}" srcOrd="0" destOrd="0" presId="urn:microsoft.com/office/officeart/2005/8/layout/list1"/>
    <dgm:cxn modelId="{65AF33E4-C37B-48BF-80A7-8189FA934AFA}" type="presOf" srcId="{C81BBAAD-12F5-4CCB-9D2A-29B26830AFA0}" destId="{E5F3309C-AD1F-45E3-9EAF-21DAA8DBB406}" srcOrd="0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6AFE3BA2-AD84-4784-91BD-77C1EA4CC2ED}" type="presOf" srcId="{F6B97704-3742-4731-BB03-82AE667F49F2}" destId="{97F072FF-7FC1-4F60-BD2B-B5F70AF24F33}" srcOrd="0" destOrd="0" presId="urn:microsoft.com/office/officeart/2005/8/layout/list1"/>
    <dgm:cxn modelId="{BD5C2BB5-D944-4A3A-8FBA-8F25E15E6F01}" type="presParOf" srcId="{5C3E01DB-9A1E-4C97-A07E-B2331DF9C6DD}" destId="{119BAD53-49DA-4419-9788-5DF0CF2EF75E}" srcOrd="0" destOrd="0" presId="urn:microsoft.com/office/officeart/2005/8/layout/list1"/>
    <dgm:cxn modelId="{90AC6579-4957-42C0-9743-D27068EFE1C9}" type="presParOf" srcId="{119BAD53-49DA-4419-9788-5DF0CF2EF75E}" destId="{E5F3309C-AD1F-45E3-9EAF-21DAA8DBB406}" srcOrd="0" destOrd="0" presId="urn:microsoft.com/office/officeart/2005/8/layout/list1"/>
    <dgm:cxn modelId="{804A5446-1C13-4A83-B75A-698B4DB7386C}" type="presParOf" srcId="{119BAD53-49DA-4419-9788-5DF0CF2EF75E}" destId="{9E55A57A-0062-48DF-A107-9F7968B98555}" srcOrd="1" destOrd="0" presId="urn:microsoft.com/office/officeart/2005/8/layout/list1"/>
    <dgm:cxn modelId="{34B85596-E806-44CD-92BB-D84B774D4422}" type="presParOf" srcId="{5C3E01DB-9A1E-4C97-A07E-B2331DF9C6DD}" destId="{FB66F955-C26A-4AC2-9934-37462044247B}" srcOrd="1" destOrd="0" presId="urn:microsoft.com/office/officeart/2005/8/layout/list1"/>
    <dgm:cxn modelId="{D8056652-1028-473E-9C0B-A0FAE6A42ECB}" type="presParOf" srcId="{5C3E01DB-9A1E-4C97-A07E-B2331DF9C6DD}" destId="{6E8ADA27-F4D2-4D21-87C8-09333932D167}" srcOrd="2" destOrd="0" presId="urn:microsoft.com/office/officeart/2005/8/layout/list1"/>
    <dgm:cxn modelId="{4F29BAEE-4EA6-40AD-9A6D-1768555CD316}" type="presParOf" srcId="{5C3E01DB-9A1E-4C97-A07E-B2331DF9C6DD}" destId="{2785CC86-ECDF-492D-9493-CAE8C448992E}" srcOrd="3" destOrd="0" presId="urn:microsoft.com/office/officeart/2005/8/layout/list1"/>
    <dgm:cxn modelId="{3915CAAA-38D9-4426-824A-3FE31A62E12C}" type="presParOf" srcId="{5C3E01DB-9A1E-4C97-A07E-B2331DF9C6DD}" destId="{3D70D385-9627-4A43-813A-A772AA019E14}" srcOrd="4" destOrd="0" presId="urn:microsoft.com/office/officeart/2005/8/layout/list1"/>
    <dgm:cxn modelId="{D9A001C0-97F4-4181-A040-A2B475683AD5}" type="presParOf" srcId="{3D70D385-9627-4A43-813A-A772AA019E14}" destId="{00EFB88D-6733-407A-AD53-E358D4A5EDD1}" srcOrd="0" destOrd="0" presId="urn:microsoft.com/office/officeart/2005/8/layout/list1"/>
    <dgm:cxn modelId="{63D3BC84-685B-4FAF-A953-5AA5D7241271}" type="presParOf" srcId="{3D70D385-9627-4A43-813A-A772AA019E14}" destId="{74F8648A-F79A-4C02-A7F0-3EA744AD2F07}" srcOrd="1" destOrd="0" presId="urn:microsoft.com/office/officeart/2005/8/layout/list1"/>
    <dgm:cxn modelId="{E924A54C-CE7B-4AF3-A82A-CA1E74F68F07}" type="presParOf" srcId="{5C3E01DB-9A1E-4C97-A07E-B2331DF9C6DD}" destId="{5A5A563B-322E-4F3C-8F26-C2A5E702AAB5}" srcOrd="5" destOrd="0" presId="urn:microsoft.com/office/officeart/2005/8/layout/list1"/>
    <dgm:cxn modelId="{E8805BC3-FDA5-4FE0-9EA2-4249E777DBC6}" type="presParOf" srcId="{5C3E01DB-9A1E-4C97-A07E-B2331DF9C6DD}" destId="{CFFD6026-9FD3-4891-B390-3FDA72D8A1FA}" srcOrd="6" destOrd="0" presId="urn:microsoft.com/office/officeart/2005/8/layout/list1"/>
    <dgm:cxn modelId="{A68B0622-502D-41EB-8652-360098242EB2}" type="presParOf" srcId="{5C3E01DB-9A1E-4C97-A07E-B2331DF9C6DD}" destId="{67E1292C-7CC9-4781-A31F-CC668D5A20C0}" srcOrd="7" destOrd="0" presId="urn:microsoft.com/office/officeart/2005/8/layout/list1"/>
    <dgm:cxn modelId="{FD799687-71FB-45AC-BFE4-7E97B794CA9A}" type="presParOf" srcId="{5C3E01DB-9A1E-4C97-A07E-B2331DF9C6DD}" destId="{A35B0867-861A-490C-92D9-F14F677F9E42}" srcOrd="8" destOrd="0" presId="urn:microsoft.com/office/officeart/2005/8/layout/list1"/>
    <dgm:cxn modelId="{86E8466C-DA16-4198-BFD7-B16F05009BD3}" type="presParOf" srcId="{A35B0867-861A-490C-92D9-F14F677F9E42}" destId="{97F072FF-7FC1-4F60-BD2B-B5F70AF24F33}" srcOrd="0" destOrd="0" presId="urn:microsoft.com/office/officeart/2005/8/layout/list1"/>
    <dgm:cxn modelId="{A5369F5C-A701-44C4-A24A-EB5C319B9FDD}" type="presParOf" srcId="{A35B0867-861A-490C-92D9-F14F677F9E42}" destId="{ED35DD1B-4AE7-4D4D-BDCE-722BE572155C}" srcOrd="1" destOrd="0" presId="urn:microsoft.com/office/officeart/2005/8/layout/list1"/>
    <dgm:cxn modelId="{1EE0CB7D-8EF3-494B-8D00-2AD27B0E8B8C}" type="presParOf" srcId="{5C3E01DB-9A1E-4C97-A07E-B2331DF9C6DD}" destId="{3FE8AB82-BEC9-4A2D-976A-E2EE6CC10CE6}" srcOrd="9" destOrd="0" presId="urn:microsoft.com/office/officeart/2005/8/layout/list1"/>
    <dgm:cxn modelId="{D678A6FF-C5A0-41CC-800C-D41CC73A3553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Статистическая оценка возможной погрешности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Лицо, заказавшее проведение опроса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Лицо, оплатившее публикацию опроса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9BF58D-781B-4DD4-B716-C10BC5845800}" type="presOf" srcId="{C81BBAAD-12F5-4CCB-9D2A-29B26830AFA0}" destId="{9E55A57A-0062-48DF-A107-9F7968B98555}" srcOrd="1" destOrd="0" presId="urn:microsoft.com/office/officeart/2005/8/layout/list1"/>
    <dgm:cxn modelId="{233C948A-09BA-4AC8-867E-B9073BD312C1}" type="presOf" srcId="{9349938B-6C4A-40B1-926C-447A9EE15703}" destId="{00EFB88D-6733-407A-AD53-E358D4A5EDD1}" srcOrd="0" destOrd="0" presId="urn:microsoft.com/office/officeart/2005/8/layout/list1"/>
    <dgm:cxn modelId="{5EFFEAB7-127A-4FBE-AF6F-634ED6BC66C4}" type="presOf" srcId="{F6B97704-3742-4731-BB03-82AE667F49F2}" destId="{97F072FF-7FC1-4F60-BD2B-B5F70AF24F33}" srcOrd="0" destOrd="0" presId="urn:microsoft.com/office/officeart/2005/8/layout/list1"/>
    <dgm:cxn modelId="{EA6BD55F-15A9-41EE-83D2-9A6DF0C20B7C}" type="presOf" srcId="{F6B97704-3742-4731-BB03-82AE667F49F2}" destId="{ED35DD1B-4AE7-4D4D-BDCE-722BE572155C}" srcOrd="1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5616B9E6-4E41-44DC-A4EC-6A31A5B8E7DD}" type="presOf" srcId="{C81BBAAD-12F5-4CCB-9D2A-29B26830AFA0}" destId="{E5F3309C-AD1F-45E3-9EAF-21DAA8DBB406}" srcOrd="0" destOrd="0" presId="urn:microsoft.com/office/officeart/2005/8/layout/list1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62BCB481-50F8-4883-9511-B639C1598541}" type="presOf" srcId="{9349938B-6C4A-40B1-926C-447A9EE15703}" destId="{74F8648A-F79A-4C02-A7F0-3EA744AD2F07}" srcOrd="1" destOrd="0" presId="urn:microsoft.com/office/officeart/2005/8/layout/list1"/>
    <dgm:cxn modelId="{1F92D784-058E-43F0-AE65-B0241D6416D8}" type="presOf" srcId="{EAC12AD0-EC3E-46D3-8B7F-7618B6EED5A6}" destId="{5C3E01DB-9A1E-4C97-A07E-B2331DF9C6DD}" srcOrd="0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C8F492F1-10A5-4199-A01D-575AEA4E443F}" type="presParOf" srcId="{5C3E01DB-9A1E-4C97-A07E-B2331DF9C6DD}" destId="{119BAD53-49DA-4419-9788-5DF0CF2EF75E}" srcOrd="0" destOrd="0" presId="urn:microsoft.com/office/officeart/2005/8/layout/list1"/>
    <dgm:cxn modelId="{BD34BEB4-34F8-4FBE-A334-BCD5C69FBC58}" type="presParOf" srcId="{119BAD53-49DA-4419-9788-5DF0CF2EF75E}" destId="{E5F3309C-AD1F-45E3-9EAF-21DAA8DBB406}" srcOrd="0" destOrd="0" presId="urn:microsoft.com/office/officeart/2005/8/layout/list1"/>
    <dgm:cxn modelId="{41C26634-9309-4699-96ED-5D3F36778707}" type="presParOf" srcId="{119BAD53-49DA-4419-9788-5DF0CF2EF75E}" destId="{9E55A57A-0062-48DF-A107-9F7968B98555}" srcOrd="1" destOrd="0" presId="urn:microsoft.com/office/officeart/2005/8/layout/list1"/>
    <dgm:cxn modelId="{E2A5AB19-E5AA-4542-AAF2-5D63E9658185}" type="presParOf" srcId="{5C3E01DB-9A1E-4C97-A07E-B2331DF9C6DD}" destId="{FB66F955-C26A-4AC2-9934-37462044247B}" srcOrd="1" destOrd="0" presId="urn:microsoft.com/office/officeart/2005/8/layout/list1"/>
    <dgm:cxn modelId="{F2232E35-CA80-42DF-BCD2-A652ACBA32C8}" type="presParOf" srcId="{5C3E01DB-9A1E-4C97-A07E-B2331DF9C6DD}" destId="{6E8ADA27-F4D2-4D21-87C8-09333932D167}" srcOrd="2" destOrd="0" presId="urn:microsoft.com/office/officeart/2005/8/layout/list1"/>
    <dgm:cxn modelId="{334A58FE-6D12-4DC4-A3B9-764DBE26B444}" type="presParOf" srcId="{5C3E01DB-9A1E-4C97-A07E-B2331DF9C6DD}" destId="{2785CC86-ECDF-492D-9493-CAE8C448992E}" srcOrd="3" destOrd="0" presId="urn:microsoft.com/office/officeart/2005/8/layout/list1"/>
    <dgm:cxn modelId="{DB310CBB-F2A2-4D2B-9B05-0899139E1832}" type="presParOf" srcId="{5C3E01DB-9A1E-4C97-A07E-B2331DF9C6DD}" destId="{3D70D385-9627-4A43-813A-A772AA019E14}" srcOrd="4" destOrd="0" presId="urn:microsoft.com/office/officeart/2005/8/layout/list1"/>
    <dgm:cxn modelId="{EC2843EE-0BB4-4B00-BDD0-3B190A57A6B7}" type="presParOf" srcId="{3D70D385-9627-4A43-813A-A772AA019E14}" destId="{00EFB88D-6733-407A-AD53-E358D4A5EDD1}" srcOrd="0" destOrd="0" presId="urn:microsoft.com/office/officeart/2005/8/layout/list1"/>
    <dgm:cxn modelId="{7890C49C-BED9-42C0-8520-3CE3A6DE0B3E}" type="presParOf" srcId="{3D70D385-9627-4A43-813A-A772AA019E14}" destId="{74F8648A-F79A-4C02-A7F0-3EA744AD2F07}" srcOrd="1" destOrd="0" presId="urn:microsoft.com/office/officeart/2005/8/layout/list1"/>
    <dgm:cxn modelId="{542347E3-F095-4083-9879-6ADE8DAF03BE}" type="presParOf" srcId="{5C3E01DB-9A1E-4C97-A07E-B2331DF9C6DD}" destId="{5A5A563B-322E-4F3C-8F26-C2A5E702AAB5}" srcOrd="5" destOrd="0" presId="urn:microsoft.com/office/officeart/2005/8/layout/list1"/>
    <dgm:cxn modelId="{FEF56AF5-9FCF-4FF0-90E1-C247DAAB0F7C}" type="presParOf" srcId="{5C3E01DB-9A1E-4C97-A07E-B2331DF9C6DD}" destId="{CFFD6026-9FD3-4891-B390-3FDA72D8A1FA}" srcOrd="6" destOrd="0" presId="urn:microsoft.com/office/officeart/2005/8/layout/list1"/>
    <dgm:cxn modelId="{81EF462D-2049-430E-8968-CD64D86102AA}" type="presParOf" srcId="{5C3E01DB-9A1E-4C97-A07E-B2331DF9C6DD}" destId="{67E1292C-7CC9-4781-A31F-CC668D5A20C0}" srcOrd="7" destOrd="0" presId="urn:microsoft.com/office/officeart/2005/8/layout/list1"/>
    <dgm:cxn modelId="{2D242464-E80D-4FE4-B14B-73BD406030A5}" type="presParOf" srcId="{5C3E01DB-9A1E-4C97-A07E-B2331DF9C6DD}" destId="{A35B0867-861A-490C-92D9-F14F677F9E42}" srcOrd="8" destOrd="0" presId="urn:microsoft.com/office/officeart/2005/8/layout/list1"/>
    <dgm:cxn modelId="{B37FD944-CF92-4A9B-A3C6-0113A2350FB4}" type="presParOf" srcId="{A35B0867-861A-490C-92D9-F14F677F9E42}" destId="{97F072FF-7FC1-4F60-BD2B-B5F70AF24F33}" srcOrd="0" destOrd="0" presId="urn:microsoft.com/office/officeart/2005/8/layout/list1"/>
    <dgm:cxn modelId="{7441AA95-7718-4BE3-9E60-201CEA530113}" type="presParOf" srcId="{A35B0867-861A-490C-92D9-F14F677F9E42}" destId="{ED35DD1B-4AE7-4D4D-BDCE-722BE572155C}" srcOrd="1" destOrd="0" presId="urn:microsoft.com/office/officeart/2005/8/layout/list1"/>
    <dgm:cxn modelId="{B88E2968-6048-4EBB-A500-E0A3C9D9BE9F}" type="presParOf" srcId="{5C3E01DB-9A1E-4C97-A07E-B2331DF9C6DD}" destId="{3FE8AB82-BEC9-4A2D-976A-E2EE6CC10CE6}" srcOrd="9" destOrd="0" presId="urn:microsoft.com/office/officeart/2005/8/layout/list1"/>
    <dgm:cxn modelId="{9AA2D872-E3E3-4CA6-ABD8-C269FCC430C3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9723-F9D1-4CB8-9204-05A38EAA56C5}">
      <dsp:nvSpPr>
        <dsp:cNvPr id="0" name=""/>
        <dsp:cNvSpPr/>
      </dsp:nvSpPr>
      <dsp:spPr>
        <a:xfrm rot="16200000">
          <a:off x="1588" y="3"/>
          <a:ext cx="3817441" cy="3824198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избирателей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66262" y="957741"/>
        <a:ext cx="3156146" cy="1908721"/>
      </dsp:txXfrm>
    </dsp:sp>
    <dsp:sp modelId="{A075E7EF-186D-4618-8C58-44B5B52918C4}">
      <dsp:nvSpPr>
        <dsp:cNvPr id="0" name=""/>
        <dsp:cNvSpPr/>
      </dsp:nvSpPr>
      <dsp:spPr>
        <a:xfrm rot="5400000">
          <a:off x="4855748" y="113301"/>
          <a:ext cx="3817441" cy="3590838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Предвыборная агитация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969050" y="954360"/>
        <a:ext cx="2962441" cy="1908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Название организации, которой проводился опрос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Место проведения опроса (регион, город и т.д.) </a:t>
          </a:r>
          <a:endParaRPr lang="ru-RU" sz="14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Время проведения опроса (дата)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опрошенных граждан (выборка)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Способ проведения сбора информации (анкетирование, интервьюирование и т.д.)</a:t>
          </a:r>
          <a:endParaRPr lang="ru-RU" sz="12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Точная формулировка вопроса при опросе граждан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Статистическая оценка возможной погрешности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заказавшее проведение опроса</a:t>
          </a:r>
          <a:endParaRPr lang="ru-RU" sz="14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оплатившее публикацию опроса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F22D-F571-4FCA-83CA-9ED44796D97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3DC-946C-4BF2-8DDB-C4AB776C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4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1" y="2468364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latin typeface="+mj-lt"/>
              </a:rPr>
              <a:t>Соблюдение редакциями средств массовой информации требований законодательства Российской Федерации </a:t>
            </a:r>
          </a:p>
          <a:p>
            <a:pPr algn="ctr"/>
            <a:r>
              <a:rPr lang="ru-RU" altLang="ru-RU" sz="2400" b="1" dirty="0" smtClean="0">
                <a:latin typeface="+mj-lt"/>
              </a:rPr>
              <a:t>о выборах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001" y="4183718"/>
            <a:ext cx="5915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821" y="4630560"/>
            <a:ext cx="149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</a:rPr>
              <a:t>Хабаровск, 2019 </a:t>
            </a:r>
            <a:endParaRPr lang="ru-RU" sz="1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User\Desktop\vazh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9057"/>
            <a:ext cx="1609724" cy="13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414462"/>
            <a:ext cx="176212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974975"/>
            <a:ext cx="17621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8375" y="1442560"/>
            <a:ext cx="6286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редвыборная </a:t>
            </a:r>
            <a:r>
              <a:rPr lang="ru-RU" sz="2000" b="1" dirty="0"/>
              <a:t>агитация может проводиться </a:t>
            </a:r>
            <a:r>
              <a:rPr lang="ru-RU" sz="2000" b="1" dirty="0" smtClean="0"/>
              <a:t>кандидатом</a:t>
            </a:r>
            <a:r>
              <a:rPr lang="ru-RU" sz="2000" dirty="0" smtClean="0"/>
              <a:t> (</a:t>
            </a:r>
            <a:r>
              <a:rPr lang="ru-RU" sz="2000" b="1" dirty="0" smtClean="0"/>
              <a:t>а </a:t>
            </a:r>
            <a:r>
              <a:rPr lang="ru-RU" sz="2000" b="1" dirty="0"/>
              <a:t>не представителем СМИ</a:t>
            </a:r>
            <a:r>
              <a:rPr lang="ru-RU" sz="2000" dirty="0"/>
              <a:t>) на каналах организаций телерадиовещания, в периодических печатных изданиях и сетевых СМИ </a:t>
            </a:r>
            <a:r>
              <a:rPr lang="ru-RU" sz="2000" dirty="0" smtClean="0"/>
              <a:t>в </a:t>
            </a:r>
            <a:r>
              <a:rPr lang="ru-RU" sz="2000" dirty="0"/>
              <a:t>период, который начинается </a:t>
            </a:r>
            <a:r>
              <a:rPr lang="ru-RU" sz="2000" b="1" dirty="0"/>
              <a:t>за 28 дней </a:t>
            </a:r>
            <a:r>
              <a:rPr lang="ru-RU" sz="2000" b="1" dirty="0" smtClean="0"/>
              <a:t>до </a:t>
            </a:r>
            <a:r>
              <a:rPr lang="ru-RU" sz="2000" b="1" dirty="0"/>
              <a:t>дня голосования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6025" y="3381375"/>
            <a:ext cx="5948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Предвыборная агитация прекращается </a:t>
            </a:r>
            <a:r>
              <a:rPr lang="ru-RU" sz="2000" b="1" dirty="0"/>
              <a:t>в ноль часов по местному времени за одни сутки до дня </a:t>
            </a:r>
            <a:r>
              <a:rPr lang="ru-RU" sz="2000" b="1" dirty="0" smtClean="0"/>
              <a:t>голосования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746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User\Desktop\Календар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7905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114924" y="2324101"/>
            <a:ext cx="1933575" cy="885824"/>
          </a:xfrm>
          <a:prstGeom prst="wedgeEllipseCallout">
            <a:avLst>
              <a:gd name="adj1" fmla="val 96005"/>
              <a:gd name="adj2" fmla="val -436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ЕДИНЫЙ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ДЕНЬ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ГОЛОСОВАНИЯ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4363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873251"/>
            <a:ext cx="4635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85725" y="1468888"/>
            <a:ext cx="2171702" cy="923130"/>
          </a:xfrm>
          <a:prstGeom prst="wedgeEllipseCallout">
            <a:avLst>
              <a:gd name="adj1" fmla="val 103394"/>
              <a:gd name="adj2" fmla="val 24085"/>
            </a:avLst>
          </a:prstGeom>
          <a:solidFill>
            <a:schemeClr val="bg1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НАЧАЛО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ПРЕДВЫБОРНОЙ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АГИТАЦИЯ В СМИ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884362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ьная выноска 11"/>
          <p:cNvSpPr/>
          <p:nvPr/>
        </p:nvSpPr>
        <p:spPr>
          <a:xfrm rot="337157">
            <a:off x="5189272" y="1481619"/>
            <a:ext cx="1436392" cy="515607"/>
          </a:xfrm>
          <a:prstGeom prst="wedgeEllipseCallout">
            <a:avLst>
              <a:gd name="adj1" fmla="val 103394"/>
              <a:gd name="adj2" fmla="val 2408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ДЕНЬ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ТИШИНЫ</a:t>
            </a:r>
          </a:p>
        </p:txBody>
      </p:sp>
    </p:spTree>
    <p:extLst>
      <p:ext uri="{BB962C8B-B14F-4D97-AF65-F5344CB8AC3E}">
        <p14:creationId xmlns:p14="http://schemas.microsoft.com/office/powerpoint/2010/main" val="1611392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33685"/>
            <a:ext cx="82867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Предвыборной </a:t>
            </a:r>
            <a:r>
              <a:rPr lang="ru-RU" sz="2400" b="1" dirty="0"/>
              <a:t>агитацией, </a:t>
            </a:r>
            <a:r>
              <a:rPr lang="ru-RU" sz="2400" dirty="0"/>
              <a:t>осуществляемой в период избирательной кампании</a:t>
            </a:r>
            <a:r>
              <a:rPr lang="ru-RU" sz="2400" b="1" dirty="0"/>
              <a:t>, признаются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algn="ctr"/>
            <a:endParaRPr lang="ru-RU" sz="800" b="1" dirty="0" smtClean="0"/>
          </a:p>
          <a:p>
            <a:pPr algn="just"/>
            <a:r>
              <a:rPr lang="ru-RU" dirty="0" smtClean="0"/>
              <a:t>призывы </a:t>
            </a:r>
            <a:r>
              <a:rPr lang="ru-RU" dirty="0"/>
              <a:t>голосовать за кандидата, кандидатов, список, списки кандидатов либо против него (них</a:t>
            </a:r>
            <a:r>
              <a:rPr lang="ru-RU" dirty="0" smtClean="0"/>
              <a:t>);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/>
              <a:t>выражение предпочтения какому-либо кандидату, избирательному объединению, в частности указание на то, за какого кандидата, за какой список кандидатов, за какое избирательное объединение будет голосовать </a:t>
            </a:r>
            <a:r>
              <a:rPr lang="ru-RU" dirty="0" smtClean="0"/>
              <a:t>избиратель;</a:t>
            </a:r>
          </a:p>
          <a:p>
            <a:pPr algn="just"/>
            <a:endParaRPr lang="ru-RU" sz="800" dirty="0"/>
          </a:p>
          <a:p>
            <a:pPr algn="just"/>
            <a:r>
              <a:rPr lang="ru-RU" dirty="0"/>
              <a:t>описание возможных последствий в случае, если тот или иной кандидат будет избран или не будет избран, тот или иной список кандидатов будет допущен или не будет допущен к распределению депутатских </a:t>
            </a:r>
            <a:r>
              <a:rPr lang="ru-RU" dirty="0" smtClean="0"/>
              <a:t>мандатов;</a:t>
            </a:r>
          </a:p>
          <a:p>
            <a:pPr algn="just"/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96" y="1775194"/>
            <a:ext cx="349250" cy="3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626880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3516313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2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33685"/>
            <a:ext cx="82867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Предвыборной </a:t>
            </a:r>
            <a:r>
              <a:rPr lang="ru-RU" sz="2400" b="1" dirty="0"/>
              <a:t>агитацией, </a:t>
            </a:r>
            <a:r>
              <a:rPr lang="ru-RU" sz="2400" dirty="0"/>
              <a:t>осуществляемой в период избирательной кампании</a:t>
            </a:r>
            <a:r>
              <a:rPr lang="ru-RU" sz="2400" b="1" dirty="0"/>
              <a:t>, признаются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распространение информации, в которой явно преобладают сведения о каком-либо кандидате (каких-либо кандидатах), избирательном объединении в сочетании с позитивными либо негативными комментариями;</a:t>
            </a:r>
          </a:p>
          <a:p>
            <a:pPr algn="ctr"/>
            <a:endParaRPr lang="ru-RU" sz="800" b="1" dirty="0" smtClean="0"/>
          </a:p>
          <a:p>
            <a:pPr algn="just"/>
            <a:r>
              <a:rPr lang="ru-RU" dirty="0"/>
              <a:t>распространение информации о деятельности кандидата, не связанной с его профессиональной деятельностью или исполнением им своих служебных (должностных) </a:t>
            </a:r>
            <a:r>
              <a:rPr lang="ru-RU" dirty="0" smtClean="0"/>
              <a:t>обязанностей;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 smtClean="0"/>
              <a:t>деятельность, способствующая созданию положительного или отрицательного отношения избирателей к кандидату, избирательному объединению, выдвинувшему кандидата, список кандидатов.</a:t>
            </a:r>
          </a:p>
          <a:p>
            <a:pPr algn="just"/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96" y="1784718"/>
            <a:ext cx="349250" cy="3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" y="2733668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" y="3711575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11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1629907"/>
            <a:ext cx="7610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Публикация агитационных материалов не должна сопровождаться редакционными комментариями в какой бы то ни было форме, а также заголовками и иллюстрациями, не согласованными с соответствующим кандидатом, избирательным объединением</a:t>
            </a:r>
          </a:p>
        </p:txBody>
      </p:sp>
    </p:spTree>
    <p:extLst>
      <p:ext uri="{BB962C8B-B14F-4D97-AF65-F5344CB8AC3E}">
        <p14:creationId xmlns:p14="http://schemas.microsoft.com/office/powerpoint/2010/main" val="285392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1868032"/>
            <a:ext cx="7610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Использование в агитационных материалах высказываний физического лица о кандидате, об избирательном объединении, по вопросу референдума допускается только с письменного согласия данного физического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395246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701" y="1885861"/>
            <a:ext cx="789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 проведении выборов использование в агитационных материалах изображений физического лица допускается только в установленных законом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2906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701" y="1885861"/>
            <a:ext cx="7896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Запрещается привлекать к предвыборной агитации лиц, не достигших на день голосования возраста 18 лет, в том числе использовать изображения и высказывания таких лиц в агитационных материалах</a:t>
            </a:r>
          </a:p>
        </p:txBody>
      </p:sp>
    </p:spTree>
    <p:extLst>
      <p:ext uri="{BB962C8B-B14F-4D97-AF65-F5344CB8AC3E}">
        <p14:creationId xmlns:p14="http://schemas.microsoft.com/office/powerpoint/2010/main" val="3646005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598" y="603476"/>
            <a:ext cx="7489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5123" name="Picture 3" descr="C:\Users\User\Desktop\ВСЕ на выбо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00" y="444445"/>
            <a:ext cx="4838700" cy="2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" y="3171825"/>
            <a:ext cx="819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Информация о кандидатах, распространяемая СМИ, не является предвыборной агитацией при условии, что она не подпадает под понятие предвыборной агитации и не имеет признаков агитационных </a:t>
            </a:r>
            <a:r>
              <a:rPr lang="ru-RU" sz="2000" b="1" dirty="0" smtClean="0"/>
              <a:t>действий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0282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F:\54768c5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704851"/>
            <a:ext cx="3448050" cy="3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50" y="523875"/>
            <a:ext cx="2419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Публикация 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СМИ материалов с признаками </a:t>
            </a:r>
            <a:r>
              <a:rPr lang="ru-RU" sz="2800" b="1" dirty="0" smtClean="0"/>
              <a:t>экстремизма</a:t>
            </a:r>
          </a:p>
          <a:p>
            <a:pPr algn="ctr"/>
            <a:r>
              <a:rPr lang="ru-RU" sz="2800" b="1" dirty="0"/>
              <a:t>вне зависимости от тематики материала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3625" y="1631843"/>
            <a:ext cx="300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Злоупотребление </a:t>
            </a:r>
            <a:r>
              <a:rPr lang="ru-RU" sz="2800" b="1" dirty="0"/>
              <a:t>свободой массовой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662" y="4600575"/>
            <a:ext cx="496252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п. 1 ст. 56 Федерального закона № 67-ФЗ</a:t>
            </a:r>
          </a:p>
        </p:txBody>
      </p:sp>
    </p:spTree>
    <p:extLst>
      <p:ext uri="{BB962C8B-B14F-4D97-AF65-F5344CB8AC3E}">
        <p14:creationId xmlns:p14="http://schemas.microsoft.com/office/powerpoint/2010/main" val="87506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39725"/>
            <a:ext cx="8229600" cy="4312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выборов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2670"/>
              </p:ext>
            </p:extLst>
          </p:nvPr>
        </p:nvGraphicFramePr>
        <p:xfrm>
          <a:off x="252663" y="790366"/>
          <a:ext cx="8686800" cy="382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FDBB-3535-41B9-BA17-3C0157330079}" type="slidenum">
              <a:rPr lang="ru-RU" sz="1600" smtClean="0">
                <a:solidFill>
                  <a:srgbClr val="004A97"/>
                </a:solidFill>
                <a:latin typeface="Arial Narrow" pitchFamily="34" charset="0"/>
              </a:rPr>
              <a:pPr>
                <a:defRPr/>
              </a:pPr>
              <a:t>1</a:t>
            </a:fld>
            <a:endParaRPr lang="ru-RU" sz="1600" dirty="0">
              <a:solidFill>
                <a:srgbClr val="004A9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16" y="639763"/>
            <a:ext cx="293846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6522" y="704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584" y="237065"/>
            <a:ext cx="522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АДМИНИСТРАТИВНАЯ  ОТВЕТСТВЕННОСТЬ</a:t>
            </a:r>
            <a:endParaRPr lang="ru-RU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548" y="896013"/>
            <a:ext cx="506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" y="1999715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" y="3099852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8" y="4537016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5" y="3943132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611" y="708831"/>
            <a:ext cx="5114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u="sng" dirty="0" smtClean="0"/>
              <a:t>ст.5.5</a:t>
            </a:r>
            <a:r>
              <a:rPr lang="ru-RU" sz="1600" b="1" dirty="0" smtClean="0"/>
              <a:t> «Нарушение </a:t>
            </a:r>
            <a:r>
              <a:rPr lang="ru-RU" sz="1600" b="1" dirty="0"/>
              <a:t>порядка участия средств массовой информации в информационном обеспечении выборов, </a:t>
            </a:r>
            <a:r>
              <a:rPr lang="ru-RU" sz="1600" b="1" dirty="0" smtClean="0"/>
              <a:t>референдумов»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608" y="1483599"/>
            <a:ext cx="50457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ст.5.10</a:t>
            </a:r>
            <a:r>
              <a:rPr lang="ru-RU" sz="1600" b="1" dirty="0" smtClean="0"/>
              <a:t> </a:t>
            </a:r>
            <a:r>
              <a:rPr lang="ru-RU" dirty="0" smtClean="0"/>
              <a:t>«</a:t>
            </a:r>
            <a:r>
              <a:rPr lang="ru-RU" sz="1600" b="1" dirty="0" smtClean="0"/>
              <a:t>Проведение </a:t>
            </a:r>
            <a:r>
              <a:rPr lang="ru-RU" sz="1600" b="1" dirty="0"/>
              <a:t>предвыборной агитации, агитации по вопросам референдума вне агитационного периода и в местах, где ее проведение запрещено законодательством о выборах и </a:t>
            </a:r>
            <a:r>
              <a:rPr lang="ru-RU" sz="1600" b="1" dirty="0" smtClean="0"/>
              <a:t>референдумах»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608" y="2814449"/>
            <a:ext cx="5045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ст.5.11</a:t>
            </a:r>
            <a:r>
              <a:rPr lang="ru-RU" sz="1600" b="1" dirty="0" smtClean="0"/>
              <a:t> «Проведение </a:t>
            </a:r>
            <a:r>
              <a:rPr lang="ru-RU" sz="1600" b="1" dirty="0"/>
              <a:t>предвыборной агитации, агитации по вопросам референдума лицами, которым участие в ее проведении запрещено федеральным </a:t>
            </a:r>
            <a:r>
              <a:rPr lang="ru-RU" sz="1600" b="1" dirty="0" smtClean="0"/>
              <a:t>законом»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399" y="3786565"/>
            <a:ext cx="511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ст.5.13</a:t>
            </a:r>
            <a:r>
              <a:rPr lang="ru-RU" sz="1600" b="1" dirty="0"/>
              <a:t> </a:t>
            </a:r>
            <a:r>
              <a:rPr lang="ru-RU" sz="1600" b="1" dirty="0" smtClean="0"/>
              <a:t>«Непредоставление </a:t>
            </a:r>
            <a:r>
              <a:rPr lang="ru-RU" sz="1600" b="1" dirty="0"/>
              <a:t>возможности обнародовать опровержение или иное разъяснение в защиту чести, достоинства или деловой </a:t>
            </a:r>
            <a:r>
              <a:rPr lang="ru-RU" sz="1600" b="1" dirty="0" smtClean="0"/>
              <a:t>репутации»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820" y="4617562"/>
            <a:ext cx="601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ст.13.15</a:t>
            </a:r>
            <a:r>
              <a:rPr lang="ru-RU" sz="1600" b="1" dirty="0" smtClean="0"/>
              <a:t> «Злоупотребление свободой массовой информации»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93488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27" y="3803536"/>
            <a:ext cx="723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5312" y="328811"/>
            <a:ext cx="8181834" cy="39452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Законодательная база: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643" y="1096499"/>
            <a:ext cx="88927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Федеральный закон от 12.06.2002 № 67-ФЗ «</a:t>
            </a:r>
            <a:r>
              <a:rPr lang="ru-RU" sz="2000" b="1" dirty="0"/>
              <a:t>Об основных гарантиях избирательных прав и права на участие в референдуме граждан Российской </a:t>
            </a:r>
            <a:r>
              <a:rPr lang="ru-RU" sz="2000" b="1" dirty="0" smtClean="0"/>
              <a:t>Федерации</a:t>
            </a:r>
            <a:r>
              <a:rPr lang="ru-RU" sz="2000" dirty="0" smtClean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Федеральный закон от 22.02.2014 № 20-ФЗ «</a:t>
            </a:r>
            <a:r>
              <a:rPr lang="ru-RU" sz="2000" b="1" dirty="0"/>
              <a:t>О выборах депутатов Государственной Думы Федерального Собрания Российской Федерации</a:t>
            </a:r>
            <a:r>
              <a:rPr lang="ru-RU" sz="2000" dirty="0" smtClean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Закон Российской Федерации от 27.12.1991 № 2124-1 «</a:t>
            </a:r>
            <a:r>
              <a:rPr lang="ru-RU" sz="2000" b="1" dirty="0"/>
              <a:t>О средствах массовой информации</a:t>
            </a:r>
            <a:r>
              <a:rPr lang="ru-RU" sz="2000" dirty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Федеральный </a:t>
            </a:r>
            <a:r>
              <a:rPr lang="ru-RU" sz="2000" dirty="0"/>
              <a:t>закон от 25.07.2002 № 114-ФЗ «</a:t>
            </a:r>
            <a:r>
              <a:rPr lang="ru-RU" sz="2000" b="1" dirty="0"/>
              <a:t>О противодействии экстремистской деятельности</a:t>
            </a:r>
            <a:r>
              <a:rPr lang="ru-RU" sz="2000" dirty="0"/>
              <a:t>»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7001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95550" y="428624"/>
            <a:ext cx="3886200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</a:t>
            </a:r>
          </a:p>
          <a:p>
            <a:pPr algn="ctr"/>
            <a:r>
              <a:rPr lang="ru-RU" dirty="0" smtClean="0"/>
              <a:t>ПРИНЦИПЫ</a:t>
            </a:r>
          </a:p>
          <a:p>
            <a:pPr algn="ctr"/>
            <a:r>
              <a:rPr lang="ru-RU" dirty="0" smtClean="0"/>
              <a:t>ИНФОРМИРОВНИЯ:</a:t>
            </a:r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3729037" y="2000250"/>
            <a:ext cx="1552575" cy="1295400"/>
          </a:xfrm>
          <a:prstGeom prst="quadArrow">
            <a:avLst/>
          </a:prstGeom>
          <a:solidFill>
            <a:srgbClr val="00A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5324" y="2000249"/>
            <a:ext cx="282892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Беспристрастность</a:t>
            </a:r>
          </a:p>
          <a:p>
            <a:pPr algn="ctr"/>
            <a:r>
              <a:rPr lang="ru-RU" sz="1600" b="1" dirty="0" smtClean="0"/>
              <a:t>и</a:t>
            </a:r>
          </a:p>
          <a:p>
            <a:pPr algn="ctr"/>
            <a:r>
              <a:rPr lang="ru-RU" sz="1600" b="1" dirty="0" smtClean="0"/>
              <a:t>объективность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67350" y="2000250"/>
            <a:ext cx="282892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Достоверность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2562224" y="3428999"/>
            <a:ext cx="364807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Равенство прав кандидатов, политических партий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737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219325" y="523874"/>
            <a:ext cx="444817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Принцип</a:t>
            </a:r>
          </a:p>
          <a:p>
            <a:pPr algn="ctr"/>
            <a:r>
              <a:rPr lang="ru-RU" b="1" dirty="0" smtClean="0"/>
              <a:t>равенства прав кандидатов, политических партий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81474" y="2038349"/>
            <a:ext cx="533400" cy="728658"/>
          </a:xfrm>
          <a:prstGeom prst="downArrow">
            <a:avLst/>
          </a:prstGeom>
          <a:solidFill>
            <a:srgbClr val="00A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5375" y="2767008"/>
            <a:ext cx="6953250" cy="1795466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905125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недопустимость замалчивания общественно значимой информации об одних кандидатах, политических партиях в сочетании с постоянным информированием о любых, даже о самых незначительных действиях других кандидатов, других политических партий, обнародования имеющейся негативной информации об одном кандидате и замалчивание аналогичной информации о другом и т.д.</a:t>
            </a:r>
          </a:p>
        </p:txBody>
      </p:sp>
    </p:spTree>
    <p:extLst>
      <p:ext uri="{BB962C8B-B14F-4D97-AF65-F5344CB8AC3E}">
        <p14:creationId xmlns:p14="http://schemas.microsoft.com/office/powerpoint/2010/main" val="2763231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06376"/>
            <a:ext cx="16097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1554163"/>
            <a:ext cx="8743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ЗАПРЕТ КОММЕНТИРОВАНИЯ ИНФОРМАЦИИ </a:t>
            </a:r>
          </a:p>
          <a:p>
            <a:pPr algn="ctr"/>
            <a:r>
              <a:rPr lang="ru-RU" sz="2000" b="1" dirty="0" smtClean="0"/>
              <a:t>о предвыборных мероприятиях: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71750"/>
            <a:ext cx="17621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4524" y="2400300"/>
            <a:ext cx="6924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Информационные сообщения должны идти отдельным блоком;</a:t>
            </a:r>
          </a:p>
          <a:p>
            <a:endParaRPr lang="ru-RU" sz="800" dirty="0"/>
          </a:p>
          <a:p>
            <a:pPr algn="just"/>
            <a:r>
              <a:rPr lang="ru-RU" sz="2000" dirty="0" smtClean="0"/>
              <a:t>- Информационные </a:t>
            </a:r>
            <a:r>
              <a:rPr lang="ru-RU" sz="2000" smtClean="0"/>
              <a:t>сообщения </a:t>
            </a:r>
            <a:r>
              <a:rPr lang="ru-RU" sz="2000" smtClean="0"/>
              <a:t>не </a:t>
            </a:r>
            <a:r>
              <a:rPr lang="ru-RU" sz="2000" dirty="0"/>
              <a:t>должны включать мнения любого лица, в том числе и журналиста, не </a:t>
            </a:r>
            <a:r>
              <a:rPr lang="ru-RU" sz="2000" dirty="0" smtClean="0"/>
              <a:t>должны выражать </a:t>
            </a:r>
            <a:r>
              <a:rPr lang="ru-RU" sz="2000" dirty="0"/>
              <a:t>личную оценку деятельности или личности </a:t>
            </a:r>
            <a:r>
              <a:rPr lang="ru-RU" sz="2000"/>
              <a:t>какого-либо </a:t>
            </a:r>
            <a:r>
              <a:rPr lang="ru-RU" sz="2000" smtClean="0"/>
              <a:t>кандидата.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78807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495300"/>
            <a:ext cx="840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Опубликование (обнародование) результатов опросов общественного мнения, связанных с выборами</a:t>
            </a:r>
            <a:endParaRPr lang="ru-RU" sz="20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07300918"/>
              </p:ext>
            </p:extLst>
          </p:nvPr>
        </p:nvGraphicFramePr>
        <p:xfrm>
          <a:off x="323850" y="1203186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14908448"/>
              </p:ext>
            </p:extLst>
          </p:nvPr>
        </p:nvGraphicFramePr>
        <p:xfrm>
          <a:off x="3214687" y="1288911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091978798"/>
              </p:ext>
            </p:extLst>
          </p:nvPr>
        </p:nvGraphicFramePr>
        <p:xfrm>
          <a:off x="6010275" y="1203186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976077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6" name="Picture 4" descr="C:\Users\User\Desktop\Сентябрь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60388"/>
            <a:ext cx="7905749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978819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9450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78819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ройная стрелка влево/вправо/вверх 19"/>
          <p:cNvSpPr/>
          <p:nvPr/>
        </p:nvSpPr>
        <p:spPr>
          <a:xfrm rot="10800000">
            <a:off x="1914525" y="2867025"/>
            <a:ext cx="6391275" cy="438150"/>
          </a:xfrm>
          <a:prstGeom prst="leftRigh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8150" y="3327918"/>
            <a:ext cx="856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ЗАПРЕЩАЕТСЯ</a:t>
            </a:r>
          </a:p>
          <a:p>
            <a:pPr algn="ctr"/>
            <a:r>
              <a:rPr lang="ru-RU" b="1" dirty="0" smtClean="0"/>
              <a:t>опубликование </a:t>
            </a:r>
            <a:r>
              <a:rPr lang="ru-RU" b="1" dirty="0"/>
              <a:t>(обнародование) результатов опросов общественного мнения, прогнозов результатов выборов, иных исследований, связанных с проводимыми выборами</a:t>
            </a:r>
          </a:p>
        </p:txBody>
      </p:sp>
    </p:spTree>
    <p:extLst>
      <p:ext uri="{BB962C8B-B14F-4D97-AF65-F5344CB8AC3E}">
        <p14:creationId xmlns:p14="http://schemas.microsoft.com/office/powerpoint/2010/main" val="213030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5312" y="328811"/>
            <a:ext cx="8181834" cy="39452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1631" y="427868"/>
            <a:ext cx="8508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Предвыборная агитация 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2" y="889533"/>
            <a:ext cx="506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425" y="138324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Деятельность</a:t>
            </a:r>
            <a:r>
              <a:rPr lang="ru-RU" b="1" dirty="0"/>
              <a:t>, осуществляемая в период избирательной кампании и имеющая целью побудить или побуждающая избирателей к голосованию за кандидата, кандидатов, список, списки кандидатов или </a:t>
            </a:r>
            <a:endParaRPr lang="ru-RU" b="1" dirty="0" smtClean="0"/>
          </a:p>
          <a:p>
            <a:pPr algn="ctr"/>
            <a:r>
              <a:rPr lang="ru-RU" b="1" dirty="0" smtClean="0"/>
              <a:t>против </a:t>
            </a:r>
            <a:r>
              <a:rPr lang="ru-RU" b="1" dirty="0"/>
              <a:t>него (них)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8" y="2583575"/>
            <a:ext cx="1511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7725" y="3423985"/>
            <a:ext cx="7572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представителям организаций СМИ</a:t>
            </a:r>
            <a:r>
              <a:rPr lang="ru-RU" dirty="0"/>
              <a:t> при осуществлении ими профессиональной деятельности </a:t>
            </a:r>
            <a:r>
              <a:rPr lang="ru-RU" b="1" dirty="0" smtClean="0"/>
              <a:t>ЗАПРЕЩАЕТСЯ</a:t>
            </a:r>
            <a:r>
              <a:rPr lang="ru-RU" dirty="0" smtClean="0"/>
              <a:t> </a:t>
            </a:r>
            <a:r>
              <a:rPr lang="ru-RU" dirty="0"/>
              <a:t>проводить предвыборную </a:t>
            </a:r>
            <a:r>
              <a:rPr lang="ru-RU" dirty="0" smtClean="0"/>
              <a:t>агитацию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803" y="4634984"/>
            <a:ext cx="445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Федеральный закон от 12.06.2002 № 67-ФЗ</a:t>
            </a:r>
          </a:p>
        </p:txBody>
      </p:sp>
    </p:spTree>
    <p:extLst>
      <p:ext uri="{BB962C8B-B14F-4D97-AF65-F5344CB8AC3E}">
        <p14:creationId xmlns:p14="http://schemas.microsoft.com/office/powerpoint/2010/main" val="259067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878</Words>
  <Application>Microsoft Office PowerPoint</Application>
  <PresentationFormat>Экран (16:9)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Информационное обеспечение выборов</vt:lpstr>
      <vt:lpstr>Законодательная база: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Чирич</dc:creator>
  <cp:lastModifiedBy>User</cp:lastModifiedBy>
  <cp:revision>427</cp:revision>
  <cp:lastPrinted>2019-06-29T04:21:39Z</cp:lastPrinted>
  <dcterms:created xsi:type="dcterms:W3CDTF">2015-01-29T07:54:40Z</dcterms:created>
  <dcterms:modified xsi:type="dcterms:W3CDTF">2019-08-08T22:39:17Z</dcterms:modified>
</cp:coreProperties>
</file>